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h5BQjHTnacd1CqUGJ+Sxj89Azd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109041-406F-498B-8BE0-FBB0B9BD251F}">
  <a:tblStyle styleId="{92109041-406F-498B-8BE0-FBB0B9BD251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italic.fntdata"/><Relationship Id="rId14" Type="http://schemas.openxmlformats.org/officeDocument/2006/relationships/slide" Target="slides/slide8.xml"/><Relationship Id="rId36" Type="http://schemas.openxmlformats.org/officeDocument/2006/relationships/font" Target="fonts/Raleway-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aleway-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28d3731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28d373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28d3731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28d3731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8"/>
          <p:cNvGrpSpPr/>
          <p:nvPr/>
        </p:nvGrpSpPr>
        <p:grpSpPr>
          <a:xfrm>
            <a:off x="830392" y="1191256"/>
            <a:ext cx="745763" cy="45826"/>
            <a:chOff x="4580561" y="2589004"/>
            <a:chExt cx="1064464" cy="25200"/>
          </a:xfrm>
        </p:grpSpPr>
        <p:sp>
          <p:nvSpPr>
            <p:cNvPr id="12" name="Google Shape;12;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8"/>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7"/>
          <p:cNvGrpSpPr/>
          <p:nvPr/>
        </p:nvGrpSpPr>
        <p:grpSpPr>
          <a:xfrm>
            <a:off x="830392" y="4169130"/>
            <a:ext cx="745763" cy="45826"/>
            <a:chOff x="4580561" y="2589004"/>
            <a:chExt cx="1064464" cy="25200"/>
          </a:xfrm>
        </p:grpSpPr>
        <p:sp>
          <p:nvSpPr>
            <p:cNvPr id="75" name="Google Shape;75;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9"/>
          <p:cNvGrpSpPr/>
          <p:nvPr/>
        </p:nvGrpSpPr>
        <p:grpSpPr>
          <a:xfrm>
            <a:off x="830392" y="1191256"/>
            <a:ext cx="745763" cy="45826"/>
            <a:chOff x="4580561" y="2589004"/>
            <a:chExt cx="1064464" cy="25200"/>
          </a:xfrm>
        </p:grpSpPr>
        <p:sp>
          <p:nvSpPr>
            <p:cNvPr id="20" name="Google Shape;20;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0"/>
          <p:cNvGrpSpPr/>
          <p:nvPr/>
        </p:nvGrpSpPr>
        <p:grpSpPr>
          <a:xfrm>
            <a:off x="830392" y="1191256"/>
            <a:ext cx="745763" cy="45826"/>
            <a:chOff x="4580561" y="2589004"/>
            <a:chExt cx="1064464" cy="25200"/>
          </a:xfrm>
        </p:grpSpPr>
        <p:sp>
          <p:nvSpPr>
            <p:cNvPr id="27" name="Google Shape;27;p3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1"/>
          <p:cNvGrpSpPr/>
          <p:nvPr/>
        </p:nvGrpSpPr>
        <p:grpSpPr>
          <a:xfrm>
            <a:off x="830392" y="1191256"/>
            <a:ext cx="745763" cy="45826"/>
            <a:chOff x="4580561" y="2589004"/>
            <a:chExt cx="1064464" cy="25200"/>
          </a:xfrm>
        </p:grpSpPr>
        <p:sp>
          <p:nvSpPr>
            <p:cNvPr id="34" name="Google Shape;34;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2"/>
          <p:cNvGrpSpPr/>
          <p:nvPr/>
        </p:nvGrpSpPr>
        <p:grpSpPr>
          <a:xfrm>
            <a:off x="830392" y="1191256"/>
            <a:ext cx="745763" cy="45826"/>
            <a:chOff x="4580561" y="2589004"/>
            <a:chExt cx="1064464" cy="25200"/>
          </a:xfrm>
        </p:grpSpPr>
        <p:sp>
          <p:nvSpPr>
            <p:cNvPr id="43" name="Google Shape;43;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3"/>
          <p:cNvGrpSpPr/>
          <p:nvPr/>
        </p:nvGrpSpPr>
        <p:grpSpPr>
          <a:xfrm>
            <a:off x="830392" y="1191256"/>
            <a:ext cx="745763" cy="45826"/>
            <a:chOff x="4580561" y="2589004"/>
            <a:chExt cx="1064464" cy="25200"/>
          </a:xfrm>
        </p:grpSpPr>
        <p:sp>
          <p:nvSpPr>
            <p:cNvPr id="50" name="Google Shape;50;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3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4"/>
          <p:cNvGrpSpPr/>
          <p:nvPr/>
        </p:nvGrpSpPr>
        <p:grpSpPr>
          <a:xfrm>
            <a:off x="830392" y="4169130"/>
            <a:ext cx="745763" cy="45826"/>
            <a:chOff x="4580561" y="2589004"/>
            <a:chExt cx="1064464" cy="25200"/>
          </a:xfrm>
        </p:grpSpPr>
        <p:sp>
          <p:nvSpPr>
            <p:cNvPr id="57" name="Google Shape;57;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5"/>
          <p:cNvGrpSpPr/>
          <p:nvPr/>
        </p:nvGrpSpPr>
        <p:grpSpPr>
          <a:xfrm>
            <a:off x="830392" y="1191256"/>
            <a:ext cx="745763" cy="45826"/>
            <a:chOff x="4580561" y="2589004"/>
            <a:chExt cx="1064464" cy="25200"/>
          </a:xfrm>
        </p:grpSpPr>
        <p:sp>
          <p:nvSpPr>
            <p:cNvPr id="64" name="Google Shape;64;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3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ee-GKk9i6mR4oXwEJTmIrbs0OWZ4mx-A/view" TargetMode="External"/><Relationship Id="rId4" Type="http://schemas.openxmlformats.org/officeDocument/2006/relationships/image" Target="../media/image25.jpg"/><Relationship Id="rId5" Type="http://schemas.openxmlformats.org/officeDocument/2006/relationships/hyperlink" Target="http://drive.google.com/file/d/1W22eitkCa_efBjQV6fxWVkfeLoYR4QRQ/view" TargetMode="External"/><Relationship Id="rId6" Type="http://schemas.openxmlformats.org/officeDocument/2006/relationships/image" Target="../media/image8.jpg"/><Relationship Id="rId7" Type="http://schemas.openxmlformats.org/officeDocument/2006/relationships/hyperlink" Target="http://drive.google.com/file/d/1jc_X73ZmQEKkjibKUVwrXomdHeVnj9w_/view" TargetMode="External"/><Relationship Id="rId8"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Vg9ni2-6qTALK6hCEhwzY2efdI-h2gBM/view" TargetMode="External"/><Relationship Id="rId4" Type="http://schemas.openxmlformats.org/officeDocument/2006/relationships/image" Target="../media/image14.jpg"/><Relationship Id="rId10" Type="http://schemas.openxmlformats.org/officeDocument/2006/relationships/image" Target="../media/image15.jpg"/><Relationship Id="rId9" Type="http://schemas.openxmlformats.org/officeDocument/2006/relationships/hyperlink" Target="http://drive.google.com/file/d/1MJZAUKpXo125vHOQfjevlGbLWjIOq_Ac/view" TargetMode="External"/><Relationship Id="rId5" Type="http://schemas.openxmlformats.org/officeDocument/2006/relationships/hyperlink" Target="http://drive.google.com/file/d/1aKpWBrxJ4-WnHFrWfSHrS-jvYA4bHXWK/view" TargetMode="External"/><Relationship Id="rId6" Type="http://schemas.openxmlformats.org/officeDocument/2006/relationships/image" Target="../media/image1.jpg"/><Relationship Id="rId7" Type="http://schemas.openxmlformats.org/officeDocument/2006/relationships/hyperlink" Target="http://drive.google.com/file/d/1ybR4H1qAilRdhF0EMYdy_Ez-wmJpE9q8/view" TargetMode="External"/><Relationship Id="rId8"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8BCkoeO6ZYNpKmVkr1jF2YaH4gfwU3AA/view" TargetMode="External"/><Relationship Id="rId4" Type="http://schemas.openxmlformats.org/officeDocument/2006/relationships/image" Target="../media/image6.jpg"/><Relationship Id="rId5" Type="http://schemas.openxmlformats.org/officeDocument/2006/relationships/hyperlink" Target="http://drive.google.com/file/d/1moj9N_P9fpTfIACc-cXtdLF39MlFToOB/view" TargetMode="External"/><Relationship Id="rId6" Type="http://schemas.openxmlformats.org/officeDocument/2006/relationships/image" Target="../media/image9.jpg"/><Relationship Id="rId7" Type="http://schemas.openxmlformats.org/officeDocument/2006/relationships/hyperlink" Target="http://drive.google.com/file/d/1rCEBgmRLDd-2lejOSOqo66SAny1Nzgm2/view" TargetMode="External"/><Relationship Id="rId8"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c3NFrCEvfzi_RZ4SkHjvttXKmPwOoRQ9/view" TargetMode="External"/><Relationship Id="rId4" Type="http://schemas.openxmlformats.org/officeDocument/2006/relationships/image" Target="../media/image5.jpg"/><Relationship Id="rId5" Type="http://schemas.openxmlformats.org/officeDocument/2006/relationships/hyperlink" Target="http://drive.google.com/file/d/15suUP_OHY7NF8gBeqdflTB0DJDc0IbTB/view" TargetMode="External"/><Relationship Id="rId6" Type="http://schemas.openxmlformats.org/officeDocument/2006/relationships/image" Target="../media/image23.jpg"/><Relationship Id="rId7" Type="http://schemas.openxmlformats.org/officeDocument/2006/relationships/hyperlink" Target="http://drive.google.com/file/d/1YR63XsPHcN51aT6pfOw9IMdj4xiRl789/view" TargetMode="External"/><Relationship Id="rId8"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rive.google.com/file/d/1-Nj66DhokGlinMiMwSF_h1JA7G2aWyOf/view" TargetMode="External"/><Relationship Id="rId4" Type="http://schemas.openxmlformats.org/officeDocument/2006/relationships/image" Target="../media/image4.jpg"/><Relationship Id="rId5"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hyperlink" Target="http://drive.google.com/file/d/1-oevUcqUCW2aoPmVp-0-JHf8yVkZSBPL/view" TargetMode="External"/><Relationship Id="rId5"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hyperlink" Target="http://drive.google.com/file/d/1-8WsmxoOf8QFbUNZ2wztOETgKyBtY764/view" TargetMode="External"/><Relationship Id="rId5"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drive.google.com/file/d/1Jo1B5CoXSeoJL-aAtWSpkl763WC7wCZo/view" TargetMode="External"/><Relationship Id="rId4" Type="http://schemas.openxmlformats.org/officeDocument/2006/relationships/image" Target="../media/image2.jpg"/><Relationship Id="rId5" Type="http://schemas.openxmlformats.org/officeDocument/2006/relationships/hyperlink" Target="http://drive.google.com/file/d/1lNZ8yzFxo5FUBaIJMBXvtw8Ye-r_4VJC/view" TargetMode="External"/><Relationship Id="rId6" Type="http://schemas.openxmlformats.org/officeDocument/2006/relationships/image" Target="../media/image10.jpg"/><Relationship Id="rId7" Type="http://schemas.openxmlformats.org/officeDocument/2006/relationships/hyperlink" Target="http://drive.google.com/file/d/1Jo1B5CoXSeoJL-aAtWSpkl763WC7wCZo/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a:t>Weekly Progress</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GB"/>
              <a:t>Week 15&amp;16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Result with Anne</a:t>
            </a:r>
            <a:endParaRPr sz="1682">
              <a:solidFill>
                <a:srgbClr val="000000"/>
              </a:solidFill>
              <a:highlight>
                <a:schemeClr val="lt1"/>
              </a:highlight>
              <a:latin typeface="Lato"/>
              <a:ea typeface="Lato"/>
              <a:cs typeface="Lato"/>
              <a:sym typeface="Lato"/>
            </a:endParaRPr>
          </a:p>
          <a:p>
            <a:pPr indent="0" lvl="0" marL="0" rtl="0" algn="l">
              <a:lnSpc>
                <a:spcPct val="120000"/>
              </a:lnSpc>
              <a:spcBef>
                <a:spcPts val="600"/>
              </a:spcBef>
              <a:spcAft>
                <a:spcPts val="600"/>
              </a:spcAft>
              <a:buSzPct val="171753"/>
              <a:buNone/>
            </a:pPr>
            <a:r>
              <a:rPr lang="en-GB" sz="1682">
                <a:solidFill>
                  <a:srgbClr val="000000"/>
                </a:solidFill>
                <a:highlight>
                  <a:schemeClr val="lt1"/>
                </a:highlight>
                <a:latin typeface="Lato"/>
                <a:ea typeface="Lato"/>
                <a:cs typeface="Lato"/>
                <a:sym typeface="Lato"/>
              </a:rPr>
              <a:t>Increased video quality</a:t>
            </a:r>
            <a:endParaRPr/>
          </a:p>
        </p:txBody>
      </p:sp>
      <p:sp>
        <p:nvSpPr>
          <p:cNvPr id="150" name="Google Shape;150;p1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457200" lvl="0" marL="457200" rtl="0" algn="l">
              <a:lnSpc>
                <a:spcPct val="115000"/>
              </a:lnSpc>
              <a:spcBef>
                <a:spcPts val="0"/>
              </a:spcBef>
              <a:spcAft>
                <a:spcPts val="1200"/>
              </a:spcAft>
              <a:buSzPts val="1300"/>
              <a:buNone/>
            </a:pPr>
            <a:r>
              <a:rPr lang="en-GB"/>
              <a:t>Happy		   	             Neutral				Fearful</a:t>
            </a:r>
            <a:endParaRPr/>
          </a:p>
        </p:txBody>
      </p:sp>
      <p:pic>
        <p:nvPicPr>
          <p:cNvPr id="151" name="Google Shape;151;p10" title="HAP_generated.mp4_.mp4">
            <a:hlinkClick r:id="rId3"/>
          </p:cNvPr>
          <p:cNvPicPr preferRelativeResize="0"/>
          <p:nvPr/>
        </p:nvPicPr>
        <p:blipFill rotWithShape="1">
          <a:blip r:embed="rId4">
            <a:alphaModFix/>
          </a:blip>
          <a:srcRect b="0" l="0" r="0" t="0"/>
          <a:stretch/>
        </p:blipFill>
        <p:spPr>
          <a:xfrm>
            <a:off x="1068975" y="2738575"/>
            <a:ext cx="1601400" cy="1601400"/>
          </a:xfrm>
          <a:prstGeom prst="rect">
            <a:avLst/>
          </a:prstGeom>
          <a:noFill/>
          <a:ln>
            <a:noFill/>
          </a:ln>
        </p:spPr>
      </p:pic>
      <p:pic>
        <p:nvPicPr>
          <p:cNvPr id="152" name="Google Shape;152;p10" title="NEU_generated.mp4_.mp4">
            <a:hlinkClick r:id="rId5"/>
          </p:cNvPr>
          <p:cNvPicPr preferRelativeResize="0"/>
          <p:nvPr/>
        </p:nvPicPr>
        <p:blipFill rotWithShape="1">
          <a:blip r:embed="rId6">
            <a:alphaModFix/>
          </a:blip>
          <a:srcRect b="0" l="0" r="0" t="0"/>
          <a:stretch/>
        </p:blipFill>
        <p:spPr>
          <a:xfrm>
            <a:off x="3488975" y="2738575"/>
            <a:ext cx="1601400" cy="1601400"/>
          </a:xfrm>
          <a:prstGeom prst="rect">
            <a:avLst/>
          </a:prstGeom>
          <a:noFill/>
          <a:ln>
            <a:noFill/>
          </a:ln>
        </p:spPr>
      </p:pic>
      <p:pic>
        <p:nvPicPr>
          <p:cNvPr id="153" name="Google Shape;153;p10" title="FEA_generated.mp4_.mp4">
            <a:hlinkClick r:id="rId7"/>
          </p:cNvPr>
          <p:cNvPicPr preferRelativeResize="0"/>
          <p:nvPr/>
        </p:nvPicPr>
        <p:blipFill rotWithShape="1">
          <a:blip r:embed="rId8">
            <a:alphaModFix/>
          </a:blip>
          <a:srcRect b="0" l="0" r="0" t="0"/>
          <a:stretch/>
        </p:blipFill>
        <p:spPr>
          <a:xfrm>
            <a:off x="5779475" y="2702500"/>
            <a:ext cx="1601400" cy="16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Result with Scarlett(compared different audio source)</a:t>
            </a:r>
            <a:endParaRPr sz="1682">
              <a:solidFill>
                <a:srgbClr val="000000"/>
              </a:solidFill>
              <a:highlight>
                <a:schemeClr val="lt1"/>
              </a:highlight>
              <a:latin typeface="Lato"/>
              <a:ea typeface="Lato"/>
              <a:cs typeface="Lato"/>
              <a:sym typeface="Lato"/>
            </a:endParaRPr>
          </a:p>
          <a:p>
            <a:pPr indent="0" lvl="0" marL="0" rtl="0" algn="l">
              <a:lnSpc>
                <a:spcPct val="100000"/>
              </a:lnSpc>
              <a:spcBef>
                <a:spcPts val="600"/>
              </a:spcBef>
              <a:spcAft>
                <a:spcPts val="0"/>
              </a:spcAft>
              <a:buSzPct val="111111"/>
              <a:buNone/>
            </a:pPr>
            <a:r>
              <a:t/>
            </a:r>
            <a:endParaRPr/>
          </a:p>
        </p:txBody>
      </p:sp>
      <p:sp>
        <p:nvSpPr>
          <p:cNvPr id="159" name="Google Shape;159;p11"/>
          <p:cNvSpPr txBox="1"/>
          <p:nvPr>
            <p:ph idx="1" type="body"/>
          </p:nvPr>
        </p:nvSpPr>
        <p:spPr>
          <a:xfrm>
            <a:off x="729450" y="2054700"/>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             Disgusted		         Disgusted_1			  Angry		                     Angry_1			</a:t>
            </a:r>
            <a:endParaRPr/>
          </a:p>
          <a:p>
            <a:pPr indent="0" lvl="0" marL="0" rtl="0" algn="l">
              <a:lnSpc>
                <a:spcPct val="115000"/>
              </a:lnSpc>
              <a:spcBef>
                <a:spcPts val="1200"/>
              </a:spcBef>
              <a:spcAft>
                <a:spcPts val="1200"/>
              </a:spcAft>
              <a:buSzPts val="1300"/>
              <a:buNone/>
            </a:pPr>
            <a:r>
              <a:t/>
            </a:r>
            <a:endParaRPr/>
          </a:p>
        </p:txBody>
      </p:sp>
      <p:pic>
        <p:nvPicPr>
          <p:cNvPr id="160" name="Google Shape;160;p11" title="DIS_generated.mp4_.mp4">
            <a:hlinkClick r:id="rId3"/>
          </p:cNvPr>
          <p:cNvPicPr preferRelativeResize="0"/>
          <p:nvPr/>
        </p:nvPicPr>
        <p:blipFill rotWithShape="1">
          <a:blip r:embed="rId4">
            <a:alphaModFix/>
          </a:blip>
          <a:srcRect b="0" l="0" r="0" t="0"/>
          <a:stretch/>
        </p:blipFill>
        <p:spPr>
          <a:xfrm>
            <a:off x="681100" y="2726675"/>
            <a:ext cx="1637475" cy="1637475"/>
          </a:xfrm>
          <a:prstGeom prst="rect">
            <a:avLst/>
          </a:prstGeom>
          <a:noFill/>
          <a:ln>
            <a:noFill/>
          </a:ln>
        </p:spPr>
      </p:pic>
      <p:pic>
        <p:nvPicPr>
          <p:cNvPr id="161" name="Google Shape;161;p11" title="ANG_generated.mp4_.mp4">
            <a:hlinkClick r:id="rId5"/>
          </p:cNvPr>
          <p:cNvPicPr preferRelativeResize="0"/>
          <p:nvPr/>
        </p:nvPicPr>
        <p:blipFill rotWithShape="1">
          <a:blip r:embed="rId6">
            <a:alphaModFix/>
          </a:blip>
          <a:srcRect b="0" l="0" r="0" t="0"/>
          <a:stretch/>
        </p:blipFill>
        <p:spPr>
          <a:xfrm>
            <a:off x="4572000" y="2678325"/>
            <a:ext cx="1637475" cy="1637475"/>
          </a:xfrm>
          <a:prstGeom prst="rect">
            <a:avLst/>
          </a:prstGeom>
          <a:noFill/>
          <a:ln>
            <a:noFill/>
          </a:ln>
        </p:spPr>
      </p:pic>
      <p:pic>
        <p:nvPicPr>
          <p:cNvPr id="162" name="Google Shape;162;p11" title="DIS_generated.mp4_.mp4">
            <a:hlinkClick r:id="rId7"/>
          </p:cNvPr>
          <p:cNvPicPr preferRelativeResize="0"/>
          <p:nvPr/>
        </p:nvPicPr>
        <p:blipFill rotWithShape="1">
          <a:blip r:embed="rId8">
            <a:alphaModFix/>
          </a:blip>
          <a:srcRect b="0" l="0" r="0" t="0"/>
          <a:stretch/>
        </p:blipFill>
        <p:spPr>
          <a:xfrm>
            <a:off x="2538850" y="2702500"/>
            <a:ext cx="1637475" cy="1637475"/>
          </a:xfrm>
          <a:prstGeom prst="rect">
            <a:avLst/>
          </a:prstGeom>
          <a:noFill/>
          <a:ln>
            <a:noFill/>
          </a:ln>
        </p:spPr>
      </p:pic>
      <p:pic>
        <p:nvPicPr>
          <p:cNvPr id="163" name="Google Shape;163;p11" title="ANG_generated.mp4_.mp4">
            <a:hlinkClick r:id="rId9"/>
          </p:cNvPr>
          <p:cNvPicPr preferRelativeResize="0"/>
          <p:nvPr/>
        </p:nvPicPr>
        <p:blipFill rotWithShape="1">
          <a:blip r:embed="rId10">
            <a:alphaModFix/>
          </a:blip>
          <a:srcRect b="0" l="0" r="0" t="0"/>
          <a:stretch/>
        </p:blipFill>
        <p:spPr>
          <a:xfrm>
            <a:off x="6437775" y="2702500"/>
            <a:ext cx="1589125" cy="1589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Result with own photo</a:t>
            </a:r>
            <a:endParaRPr sz="1682">
              <a:solidFill>
                <a:srgbClr val="000000"/>
              </a:solidFill>
              <a:highlight>
                <a:schemeClr val="lt1"/>
              </a:highlight>
              <a:latin typeface="Lato"/>
              <a:ea typeface="Lato"/>
              <a:cs typeface="Lato"/>
              <a:sym typeface="Lato"/>
            </a:endParaRPr>
          </a:p>
          <a:p>
            <a:pPr indent="0" lvl="0" marL="0" rtl="0" algn="l">
              <a:lnSpc>
                <a:spcPct val="100000"/>
              </a:lnSpc>
              <a:spcBef>
                <a:spcPts val="600"/>
              </a:spcBef>
              <a:spcAft>
                <a:spcPts val="0"/>
              </a:spcAft>
              <a:buSzPct val="111111"/>
              <a:buNone/>
            </a:pPr>
            <a:r>
              <a:t/>
            </a:r>
            <a:endParaRPr/>
          </a:p>
        </p:txBody>
      </p:sp>
      <p:sp>
        <p:nvSpPr>
          <p:cNvPr id="169" name="Google Shape;169;p1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                   Disgusted				               Sad					  Angry			</a:t>
            </a:r>
            <a:endParaRPr/>
          </a:p>
          <a:p>
            <a:pPr indent="0" lvl="0" marL="0" rtl="0" algn="l">
              <a:lnSpc>
                <a:spcPct val="115000"/>
              </a:lnSpc>
              <a:spcBef>
                <a:spcPts val="1200"/>
              </a:spcBef>
              <a:spcAft>
                <a:spcPts val="1200"/>
              </a:spcAft>
              <a:buSzPts val="1300"/>
              <a:buNone/>
            </a:pPr>
            <a:r>
              <a:t/>
            </a:r>
            <a:endParaRPr/>
          </a:p>
        </p:txBody>
      </p:sp>
      <p:pic>
        <p:nvPicPr>
          <p:cNvPr id="170" name="Google Shape;170;p12" title="DIS_generated.mp4_.mp4">
            <a:hlinkClick r:id="rId3"/>
          </p:cNvPr>
          <p:cNvPicPr preferRelativeResize="0"/>
          <p:nvPr/>
        </p:nvPicPr>
        <p:blipFill rotWithShape="1">
          <a:blip r:embed="rId4">
            <a:alphaModFix/>
          </a:blip>
          <a:srcRect b="0" l="0" r="0" t="0"/>
          <a:stretch/>
        </p:blipFill>
        <p:spPr>
          <a:xfrm>
            <a:off x="1036150" y="2702500"/>
            <a:ext cx="1709275" cy="1709275"/>
          </a:xfrm>
          <a:prstGeom prst="rect">
            <a:avLst/>
          </a:prstGeom>
          <a:noFill/>
          <a:ln>
            <a:noFill/>
          </a:ln>
        </p:spPr>
      </p:pic>
      <p:pic>
        <p:nvPicPr>
          <p:cNvPr id="171" name="Google Shape;171;p12" title="SAD_generated.mp4_.mp4">
            <a:hlinkClick r:id="rId5"/>
          </p:cNvPr>
          <p:cNvPicPr preferRelativeResize="0"/>
          <p:nvPr/>
        </p:nvPicPr>
        <p:blipFill rotWithShape="1">
          <a:blip r:embed="rId6">
            <a:alphaModFix/>
          </a:blip>
          <a:srcRect b="0" l="0" r="0" t="0"/>
          <a:stretch/>
        </p:blipFill>
        <p:spPr>
          <a:xfrm>
            <a:off x="3344700" y="2702500"/>
            <a:ext cx="1709275" cy="1709275"/>
          </a:xfrm>
          <a:prstGeom prst="rect">
            <a:avLst/>
          </a:prstGeom>
          <a:noFill/>
          <a:ln>
            <a:noFill/>
          </a:ln>
        </p:spPr>
      </p:pic>
      <p:pic>
        <p:nvPicPr>
          <p:cNvPr id="172" name="Google Shape;172;p12" title="ANG_generated.mp4_.mp4">
            <a:hlinkClick r:id="rId7"/>
          </p:cNvPr>
          <p:cNvPicPr preferRelativeResize="0"/>
          <p:nvPr/>
        </p:nvPicPr>
        <p:blipFill rotWithShape="1">
          <a:blip r:embed="rId8">
            <a:alphaModFix/>
          </a:blip>
          <a:srcRect b="0" l="0" r="0" t="0"/>
          <a:stretch/>
        </p:blipFill>
        <p:spPr>
          <a:xfrm>
            <a:off x="5653250" y="2702500"/>
            <a:ext cx="1709275" cy="170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Result with own photo</a:t>
            </a:r>
            <a:endParaRPr sz="1682">
              <a:solidFill>
                <a:srgbClr val="000000"/>
              </a:solidFill>
              <a:highlight>
                <a:schemeClr val="lt1"/>
              </a:highlight>
              <a:latin typeface="Lato"/>
              <a:ea typeface="Lato"/>
              <a:cs typeface="Lato"/>
              <a:sym typeface="Lato"/>
            </a:endParaRPr>
          </a:p>
          <a:p>
            <a:pPr indent="0" lvl="0" marL="0" rtl="0" algn="l">
              <a:lnSpc>
                <a:spcPct val="100000"/>
              </a:lnSpc>
              <a:spcBef>
                <a:spcPts val="600"/>
              </a:spcBef>
              <a:spcAft>
                <a:spcPts val="0"/>
              </a:spcAft>
              <a:buSzPct val="111111"/>
              <a:buNone/>
            </a:pPr>
            <a:r>
              <a:t/>
            </a:r>
            <a:endParaRPr/>
          </a:p>
        </p:txBody>
      </p:sp>
      <p:sp>
        <p:nvSpPr>
          <p:cNvPr id="178" name="Google Shape;178;p1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457200" lvl="0" marL="457200" rtl="0" algn="l">
              <a:lnSpc>
                <a:spcPct val="115000"/>
              </a:lnSpc>
              <a:spcBef>
                <a:spcPts val="0"/>
              </a:spcBef>
              <a:spcAft>
                <a:spcPts val="0"/>
              </a:spcAft>
              <a:buSzPts val="1300"/>
              <a:buNone/>
            </a:pPr>
            <a:r>
              <a:rPr lang="en-GB"/>
              <a:t>Happy		   	             Neutral				Fearful</a:t>
            </a:r>
            <a:endParaRPr/>
          </a:p>
          <a:p>
            <a:pPr indent="0" lvl="0" marL="0" rtl="0" algn="l">
              <a:lnSpc>
                <a:spcPct val="115000"/>
              </a:lnSpc>
              <a:spcBef>
                <a:spcPts val="1200"/>
              </a:spcBef>
              <a:spcAft>
                <a:spcPts val="1200"/>
              </a:spcAft>
              <a:buSzPts val="1300"/>
              <a:buNone/>
            </a:pPr>
            <a:r>
              <a:t/>
            </a:r>
            <a:endParaRPr/>
          </a:p>
        </p:txBody>
      </p:sp>
      <p:pic>
        <p:nvPicPr>
          <p:cNvPr id="179" name="Google Shape;179;p13" title="HAP_generated.mp4_.mp4">
            <a:hlinkClick r:id="rId3"/>
          </p:cNvPr>
          <p:cNvPicPr preferRelativeResize="0"/>
          <p:nvPr/>
        </p:nvPicPr>
        <p:blipFill rotWithShape="1">
          <a:blip r:embed="rId4">
            <a:alphaModFix/>
          </a:blip>
          <a:srcRect b="0" l="0" r="0" t="0"/>
          <a:stretch/>
        </p:blipFill>
        <p:spPr>
          <a:xfrm>
            <a:off x="1144350" y="2702500"/>
            <a:ext cx="1727325" cy="1727325"/>
          </a:xfrm>
          <a:prstGeom prst="rect">
            <a:avLst/>
          </a:prstGeom>
          <a:noFill/>
          <a:ln>
            <a:noFill/>
          </a:ln>
        </p:spPr>
      </p:pic>
      <p:pic>
        <p:nvPicPr>
          <p:cNvPr id="180" name="Google Shape;180;p13" title="NEU_generated.mp4_.mp4">
            <a:hlinkClick r:id="rId5"/>
          </p:cNvPr>
          <p:cNvPicPr preferRelativeResize="0"/>
          <p:nvPr/>
        </p:nvPicPr>
        <p:blipFill rotWithShape="1">
          <a:blip r:embed="rId6">
            <a:alphaModFix/>
          </a:blip>
          <a:srcRect b="0" l="0" r="0" t="0"/>
          <a:stretch/>
        </p:blipFill>
        <p:spPr>
          <a:xfrm>
            <a:off x="3394463" y="2702500"/>
            <a:ext cx="1727325" cy="1727325"/>
          </a:xfrm>
          <a:prstGeom prst="rect">
            <a:avLst/>
          </a:prstGeom>
          <a:noFill/>
          <a:ln>
            <a:noFill/>
          </a:ln>
        </p:spPr>
      </p:pic>
      <p:pic>
        <p:nvPicPr>
          <p:cNvPr id="181" name="Google Shape;181;p13" title="FEA_generated.mp4_.mp4">
            <a:hlinkClick r:id="rId7"/>
          </p:cNvPr>
          <p:cNvPicPr preferRelativeResize="0"/>
          <p:nvPr/>
        </p:nvPicPr>
        <p:blipFill rotWithShape="1">
          <a:blip r:embed="rId8">
            <a:alphaModFix/>
          </a:blip>
          <a:srcRect b="0" l="0" r="0" t="0"/>
          <a:stretch/>
        </p:blipFill>
        <p:spPr>
          <a:xfrm>
            <a:off x="5734425" y="2702500"/>
            <a:ext cx="1727325" cy="172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Future Plan</a:t>
            </a:r>
            <a:endParaRPr/>
          </a:p>
        </p:txBody>
      </p:sp>
      <p:sp>
        <p:nvSpPr>
          <p:cNvPr id="187" name="Google Shape;187;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GB"/>
              <a:t>Keep working on to improve emotion generator</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AutoNum type="arabicPeriod"/>
            </a:pPr>
            <a:r>
              <a:rPr lang="en-GB"/>
              <a:t>Frame improvement</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AutoNum type="arabicPeriod"/>
            </a:pPr>
            <a:r>
              <a:rPr lang="en-GB"/>
              <a:t>Image pre-processing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5"/>
          <p:cNvSpPr txBox="1"/>
          <p:nvPr>
            <p:ph type="title"/>
          </p:nvPr>
        </p:nvSpPr>
        <p:spPr>
          <a:xfrm>
            <a:off x="727650" y="12854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sz="1840"/>
              <a:t>Lip sync- Video retalking with own images (aimed to use images from different angles)</a:t>
            </a:r>
            <a:endParaRPr sz="1840"/>
          </a:p>
        </p:txBody>
      </p:sp>
      <p:sp>
        <p:nvSpPr>
          <p:cNvPr id="193" name="Google Shape;193;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94" name="Google Shape;194;p15" title="gy2result.mp4">
            <a:hlinkClick r:id="rId3"/>
          </p:cNvPr>
          <p:cNvPicPr preferRelativeResize="0"/>
          <p:nvPr/>
        </p:nvPicPr>
        <p:blipFill rotWithShape="1">
          <a:blip r:embed="rId4">
            <a:alphaModFix/>
          </a:blip>
          <a:srcRect b="0" l="0" r="0" t="0"/>
          <a:stretch/>
        </p:blipFill>
        <p:spPr>
          <a:xfrm>
            <a:off x="4616726" y="2174475"/>
            <a:ext cx="3676801" cy="2069900"/>
          </a:xfrm>
          <a:prstGeom prst="rect">
            <a:avLst/>
          </a:prstGeom>
          <a:noFill/>
          <a:ln>
            <a:noFill/>
          </a:ln>
        </p:spPr>
      </p:pic>
      <p:pic>
        <p:nvPicPr>
          <p:cNvPr id="195" name="Google Shape;195;p15"/>
          <p:cNvPicPr preferRelativeResize="0"/>
          <p:nvPr/>
        </p:nvPicPr>
        <p:blipFill rotWithShape="1">
          <a:blip r:embed="rId5">
            <a:alphaModFix/>
          </a:blip>
          <a:srcRect b="0" l="0" r="0" t="0"/>
          <a:stretch/>
        </p:blipFill>
        <p:spPr>
          <a:xfrm>
            <a:off x="903925" y="2028638"/>
            <a:ext cx="1870900" cy="2494526"/>
          </a:xfrm>
          <a:prstGeom prst="rect">
            <a:avLst/>
          </a:prstGeom>
          <a:noFill/>
          <a:ln>
            <a:noFill/>
          </a:ln>
        </p:spPr>
      </p:pic>
      <p:sp>
        <p:nvSpPr>
          <p:cNvPr id="196" name="Google Shape;196;p15"/>
          <p:cNvSpPr/>
          <p:nvPr/>
        </p:nvSpPr>
        <p:spPr>
          <a:xfrm>
            <a:off x="3075250" y="2985025"/>
            <a:ext cx="1337700" cy="44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txBox="1"/>
          <p:nvPr/>
        </p:nvSpPr>
        <p:spPr>
          <a:xfrm>
            <a:off x="3075250" y="3375650"/>
            <a:ext cx="1508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Converted image to video first, then applied</a:t>
            </a:r>
            <a:endParaRPr b="0" i="0" sz="1400" u="none" cap="none" strike="noStrike">
              <a:solidFill>
                <a:srgbClr val="000000"/>
              </a:solidFill>
              <a:latin typeface="Lato"/>
              <a:ea typeface="Lato"/>
              <a:cs typeface="Lato"/>
              <a:sym typeface="Lato"/>
            </a:endParaRPr>
          </a:p>
        </p:txBody>
      </p:sp>
      <p:sp>
        <p:nvSpPr>
          <p:cNvPr id="198" name="Google Shape;198;p15"/>
          <p:cNvSpPr txBox="1"/>
          <p:nvPr/>
        </p:nvSpPr>
        <p:spPr>
          <a:xfrm>
            <a:off x="1380150" y="4638350"/>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Input</a:t>
            </a:r>
            <a:endParaRPr b="0" i="0" sz="1400" u="none" cap="none" strike="noStrike">
              <a:solidFill>
                <a:srgbClr val="000000"/>
              </a:solidFill>
              <a:latin typeface="Lato"/>
              <a:ea typeface="Lato"/>
              <a:cs typeface="Lato"/>
              <a:sym typeface="Lato"/>
            </a:endParaRPr>
          </a:p>
        </p:txBody>
      </p:sp>
      <p:sp>
        <p:nvSpPr>
          <p:cNvPr id="199" name="Google Shape;199;p15"/>
          <p:cNvSpPr txBox="1"/>
          <p:nvPr/>
        </p:nvSpPr>
        <p:spPr>
          <a:xfrm>
            <a:off x="6152550" y="4523175"/>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Output</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53804"/>
              <a:buFont typeface="Arial"/>
              <a:buNone/>
            </a:pPr>
            <a:r>
              <a:rPr lang="en-GB" sz="1840"/>
              <a:t>Lip sync- Video retalking with own images</a:t>
            </a:r>
            <a:endParaRPr/>
          </a:p>
        </p:txBody>
      </p:sp>
      <p:sp>
        <p:nvSpPr>
          <p:cNvPr id="205" name="Google Shape;205;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06" name="Google Shape;206;p16"/>
          <p:cNvPicPr preferRelativeResize="0"/>
          <p:nvPr/>
        </p:nvPicPr>
        <p:blipFill rotWithShape="1">
          <a:blip r:embed="rId3">
            <a:alphaModFix/>
          </a:blip>
          <a:srcRect b="0" l="0" r="0" t="0"/>
          <a:stretch/>
        </p:blipFill>
        <p:spPr>
          <a:xfrm>
            <a:off x="815150" y="1977625"/>
            <a:ext cx="1771189" cy="2361600"/>
          </a:xfrm>
          <a:prstGeom prst="rect">
            <a:avLst/>
          </a:prstGeom>
          <a:noFill/>
          <a:ln>
            <a:noFill/>
          </a:ln>
        </p:spPr>
      </p:pic>
      <p:sp>
        <p:nvSpPr>
          <p:cNvPr id="207" name="Google Shape;207;p16"/>
          <p:cNvSpPr/>
          <p:nvPr/>
        </p:nvSpPr>
        <p:spPr>
          <a:xfrm>
            <a:off x="3174975" y="3234075"/>
            <a:ext cx="1013700" cy="34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16" title="jw1result.mp4">
            <a:hlinkClick r:id="rId4"/>
          </p:cNvPr>
          <p:cNvPicPr preferRelativeResize="0"/>
          <p:nvPr/>
        </p:nvPicPr>
        <p:blipFill rotWithShape="1">
          <a:blip r:embed="rId5">
            <a:alphaModFix/>
          </a:blip>
          <a:srcRect b="0" l="0" r="0" t="0"/>
          <a:stretch/>
        </p:blipFill>
        <p:spPr>
          <a:xfrm>
            <a:off x="4357850" y="2078875"/>
            <a:ext cx="4194950" cy="2361600"/>
          </a:xfrm>
          <a:prstGeom prst="rect">
            <a:avLst/>
          </a:prstGeom>
          <a:noFill/>
          <a:ln>
            <a:noFill/>
          </a:ln>
        </p:spPr>
      </p:pic>
      <p:sp>
        <p:nvSpPr>
          <p:cNvPr id="209" name="Google Shape;209;p16"/>
          <p:cNvSpPr txBox="1"/>
          <p:nvPr/>
        </p:nvSpPr>
        <p:spPr>
          <a:xfrm>
            <a:off x="1288750" y="4505400"/>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Input</a:t>
            </a:r>
            <a:endParaRPr b="0" i="0" sz="1400" u="none" cap="none" strike="noStrike">
              <a:solidFill>
                <a:srgbClr val="000000"/>
              </a:solidFill>
              <a:latin typeface="Lato"/>
              <a:ea typeface="Lato"/>
              <a:cs typeface="Lato"/>
              <a:sym typeface="Lato"/>
            </a:endParaRPr>
          </a:p>
        </p:txBody>
      </p:sp>
      <p:sp>
        <p:nvSpPr>
          <p:cNvPr id="210" name="Google Shape;210;p16"/>
          <p:cNvSpPr txBox="1"/>
          <p:nvPr/>
        </p:nvSpPr>
        <p:spPr>
          <a:xfrm>
            <a:off x="6061150" y="4565000"/>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Output</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57004"/>
              <a:buNone/>
            </a:pPr>
            <a:r>
              <a:rPr lang="en-GB" sz="1840"/>
              <a:t>Lip sync- Video retalking with own images</a:t>
            </a:r>
            <a:endParaRPr/>
          </a:p>
        </p:txBody>
      </p:sp>
      <p:sp>
        <p:nvSpPr>
          <p:cNvPr id="216" name="Google Shape;216;p1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7" name="Google Shape;217;p17"/>
          <p:cNvPicPr preferRelativeResize="0"/>
          <p:nvPr/>
        </p:nvPicPr>
        <p:blipFill rotWithShape="1">
          <a:blip r:embed="rId3">
            <a:alphaModFix/>
          </a:blip>
          <a:srcRect b="0" l="0" r="0" t="0"/>
          <a:stretch/>
        </p:blipFill>
        <p:spPr>
          <a:xfrm>
            <a:off x="795925" y="2035825"/>
            <a:ext cx="1883326" cy="2511126"/>
          </a:xfrm>
          <a:prstGeom prst="rect">
            <a:avLst/>
          </a:prstGeom>
          <a:noFill/>
          <a:ln>
            <a:noFill/>
          </a:ln>
        </p:spPr>
      </p:pic>
      <p:sp>
        <p:nvSpPr>
          <p:cNvPr id="218" name="Google Shape;218;p17"/>
          <p:cNvSpPr/>
          <p:nvPr/>
        </p:nvSpPr>
        <p:spPr>
          <a:xfrm>
            <a:off x="3097938" y="3113875"/>
            <a:ext cx="972300" cy="19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 name="Google Shape;219;p17" title="gy1result.mp4">
            <a:hlinkClick r:id="rId4"/>
          </p:cNvPr>
          <p:cNvPicPr preferRelativeResize="0"/>
          <p:nvPr/>
        </p:nvPicPr>
        <p:blipFill rotWithShape="1">
          <a:blip r:embed="rId5">
            <a:alphaModFix/>
          </a:blip>
          <a:srcRect b="0" l="0" r="0" t="0"/>
          <a:stretch/>
        </p:blipFill>
        <p:spPr>
          <a:xfrm>
            <a:off x="4488925" y="2168750"/>
            <a:ext cx="4016420" cy="2261100"/>
          </a:xfrm>
          <a:prstGeom prst="rect">
            <a:avLst/>
          </a:prstGeom>
          <a:noFill/>
          <a:ln>
            <a:noFill/>
          </a:ln>
        </p:spPr>
      </p:pic>
      <p:sp>
        <p:nvSpPr>
          <p:cNvPr id="220" name="Google Shape;220;p17"/>
          <p:cNvSpPr txBox="1"/>
          <p:nvPr/>
        </p:nvSpPr>
        <p:spPr>
          <a:xfrm>
            <a:off x="1380150" y="4565000"/>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Input</a:t>
            </a:r>
            <a:endParaRPr b="0" i="0" sz="1400" u="none" cap="none" strike="noStrike">
              <a:solidFill>
                <a:srgbClr val="000000"/>
              </a:solidFill>
              <a:latin typeface="Lato"/>
              <a:ea typeface="Lato"/>
              <a:cs typeface="Lato"/>
              <a:sym typeface="Lato"/>
            </a:endParaRPr>
          </a:p>
        </p:txBody>
      </p:sp>
      <p:sp>
        <p:nvSpPr>
          <p:cNvPr id="221" name="Google Shape;221;p17"/>
          <p:cNvSpPr txBox="1"/>
          <p:nvPr/>
        </p:nvSpPr>
        <p:spPr>
          <a:xfrm>
            <a:off x="6144250" y="4599625"/>
            <a:ext cx="10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Output</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Evaluation metrics (lip synchronisation)</a:t>
            </a:r>
            <a:endParaRPr/>
          </a:p>
        </p:txBody>
      </p:sp>
      <p:sp>
        <p:nvSpPr>
          <p:cNvPr id="227" name="Google Shape;227;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n-GB"/>
              <a:t>MRE (Mean Relative Error)</a:t>
            </a:r>
            <a:r>
              <a:rPr lang="en-GB"/>
              <a:t>: measure of error between two variables, taking the mean of the absolute differences between the predicted and true values, divided by true values</a:t>
            </a:r>
            <a:endParaRPr/>
          </a:p>
          <a:p>
            <a:pPr indent="0" lvl="0" marL="0" rtl="0" algn="l">
              <a:lnSpc>
                <a:spcPct val="115000"/>
              </a:lnSpc>
              <a:spcBef>
                <a:spcPts val="1200"/>
              </a:spcBef>
              <a:spcAft>
                <a:spcPts val="0"/>
              </a:spcAft>
              <a:buSzPct val="117647"/>
              <a:buNone/>
            </a:pPr>
            <a:r>
              <a:rPr b="1" lang="en-GB"/>
              <a:t>PSNR (Peak Signal-to-Noise Ratio)</a:t>
            </a:r>
            <a:r>
              <a:rPr lang="en-GB"/>
              <a:t>: measure the quality of the reconstructed image compared to the original image, ratio between the maximum possible pixel value and the value of the distortion caused by reconstruction. (raw pixel values)</a:t>
            </a:r>
            <a:endParaRPr/>
          </a:p>
          <a:p>
            <a:pPr indent="0" lvl="0" marL="0" rtl="0" algn="l">
              <a:lnSpc>
                <a:spcPct val="115000"/>
              </a:lnSpc>
              <a:spcBef>
                <a:spcPts val="1200"/>
              </a:spcBef>
              <a:spcAft>
                <a:spcPts val="0"/>
              </a:spcAft>
              <a:buSzPct val="117647"/>
              <a:buNone/>
            </a:pPr>
            <a:r>
              <a:rPr b="1" lang="en-GB"/>
              <a:t>SSIM (Structural Similarity Index Measure)</a:t>
            </a:r>
            <a:r>
              <a:rPr lang="en-GB"/>
              <a:t>: considers changes in structural information, pierced visual differences, and luminance. </a:t>
            </a:r>
            <a:endParaRPr/>
          </a:p>
          <a:p>
            <a:pPr indent="0" lvl="0" marL="0" rtl="0" algn="l">
              <a:lnSpc>
                <a:spcPct val="115000"/>
              </a:lnSpc>
              <a:spcBef>
                <a:spcPts val="1200"/>
              </a:spcBef>
              <a:spcAft>
                <a:spcPts val="0"/>
              </a:spcAft>
              <a:buSzPct val="117647"/>
              <a:buNone/>
            </a:pPr>
            <a:r>
              <a:rPr b="1" lang="en-GB"/>
              <a:t>FID (Frechet Inception Distance):</a:t>
            </a:r>
            <a:r>
              <a:rPr lang="en-GB"/>
              <a:t> compares similarity of two sets of images, both visual difference and overall variation across each set of images.  Uses pre-trained network to extract a set of features then calculates mean and covariance</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aphicFrame>
        <p:nvGraphicFramePr>
          <p:cNvPr id="232" name="Google Shape;232;p19"/>
          <p:cNvGraphicFramePr/>
          <p:nvPr/>
        </p:nvGraphicFramePr>
        <p:xfrm>
          <a:off x="597288" y="864975"/>
          <a:ext cx="3000000" cy="3000000"/>
        </p:xfrm>
        <a:graphic>
          <a:graphicData uri="http://schemas.openxmlformats.org/drawingml/2006/table">
            <a:tbl>
              <a:tblPr>
                <a:noFill/>
                <a:tableStyleId>{92109041-406F-498B-8BE0-FBB0B9BD251F}</a:tableStyleId>
              </a:tblPr>
              <a:tblGrid>
                <a:gridCol w="2041675"/>
                <a:gridCol w="1306125"/>
                <a:gridCol w="1306125"/>
                <a:gridCol w="1421925"/>
                <a:gridCol w="1163125"/>
              </a:tblGrid>
              <a:tr h="457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PSNR (higher)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MSE</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GB" sz="1400" u="none" cap="none" strike="noStrike"/>
                        <a:t>(lower)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SSIM (higher)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FID (lower)</a:t>
                      </a:r>
                      <a:endParaRPr b="1" sz="14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Wav2lip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36.236</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46.699</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0.963</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17.459</a:t>
                      </a:r>
                      <a:endParaRPr sz="1200" u="none" cap="none" strike="noStrike">
                        <a:highlight>
                          <a:schemeClr val="accent3"/>
                        </a:highlight>
                      </a:endParaRPr>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Last year’s work</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33.791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82.680</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0.945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19.609</a:t>
                      </a:r>
                      <a:endParaRPr sz="1200" u="none" cap="none" strike="noStrike"/>
                    </a:p>
                  </a:txBody>
                  <a:tcPr marT="91425" marB="91425" marR="91425" marL="91425"/>
                </a:tc>
              </a:tr>
              <a:tr h="457775">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PC-AVS (without head pose)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14.985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6197.761</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0.453</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222.123</a:t>
                      </a:r>
                      <a:endParaRPr sz="12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highlight>
                            <a:srgbClr val="FFD966"/>
                          </a:highlight>
                        </a:rPr>
                        <a:t>Video-retalking</a:t>
                      </a:r>
                      <a:endParaRPr b="1" sz="14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34.958</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62.498</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0.955</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74.156</a:t>
                      </a:r>
                      <a:endParaRPr sz="1200" u="none" cap="none" strike="noStrike">
                        <a:highlight>
                          <a:srgbClr val="FFD966"/>
                        </a:highlight>
                      </a:endParaRPr>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Wav2lip+Codeformer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33.571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86.141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0.958</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58.836</a:t>
                      </a:r>
                      <a:endParaRPr sz="1200" u="none" cap="none" strike="noStrike"/>
                    </a:p>
                  </a:txBody>
                  <a:tcPr marT="91425" marB="91425" marR="91425" marL="91425"/>
                </a:tc>
              </a:tr>
              <a:tr h="457775">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Videoretalking+Codeformer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32.552</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108.669</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0.951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26.042</a:t>
                      </a:r>
                      <a:endParaRPr sz="1200" u="none" cap="none" strike="noStrike"/>
                    </a:p>
                  </a:txBody>
                  <a:tcPr marT="91425" marB="91425" marR="91425" marL="91425"/>
                </a:tc>
              </a:tr>
            </a:tbl>
          </a:graphicData>
        </a:graphic>
      </p:graphicFrame>
      <p:sp>
        <p:nvSpPr>
          <p:cNvPr id="233" name="Google Shape;233;p19"/>
          <p:cNvSpPr txBox="1"/>
          <p:nvPr/>
        </p:nvSpPr>
        <p:spPr>
          <a:xfrm>
            <a:off x="597300" y="4312200"/>
            <a:ext cx="7420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As these three metrics are for evaluating the quality of the video, I tried to work on lip sync scores, however, not getting the scores generated. Will come back on this later on  (syncnet_python)</a:t>
            </a:r>
            <a:endParaRPr b="0" i="0" sz="1400" u="none" cap="none" strike="noStrike">
              <a:solidFill>
                <a:srgbClr val="000000"/>
              </a:solidFill>
              <a:latin typeface="Lato"/>
              <a:ea typeface="Lato"/>
              <a:cs typeface="Lato"/>
              <a:sym typeface="Lato"/>
            </a:endParaRPr>
          </a:p>
        </p:txBody>
      </p:sp>
      <p:sp>
        <p:nvSpPr>
          <p:cNvPr id="234" name="Google Shape;234;p19"/>
          <p:cNvSpPr txBox="1"/>
          <p:nvPr/>
        </p:nvSpPr>
        <p:spPr>
          <a:xfrm>
            <a:off x="790225" y="433800"/>
            <a:ext cx="588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Converted video to frames first, then applied metrics (calculated average)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Emotion generator StarGAN</a:t>
            </a:r>
            <a:endParaRPr/>
          </a:p>
          <a:p>
            <a:pPr indent="0" lvl="0" marL="0" rtl="0" algn="l">
              <a:lnSpc>
                <a:spcPct val="100000"/>
              </a:lnSpc>
              <a:spcBef>
                <a:spcPts val="0"/>
              </a:spcBef>
              <a:spcAft>
                <a:spcPts val="0"/>
              </a:spcAft>
              <a:buSzPct val="111111"/>
              <a:buNone/>
            </a:pPr>
            <a:r>
              <a:t/>
            </a:r>
            <a:endParaRPr/>
          </a:p>
        </p:txBody>
      </p:sp>
      <p:sp>
        <p:nvSpPr>
          <p:cNvPr id="93" name="Google Shape;93;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15000"/>
              </a:lnSpc>
              <a:spcBef>
                <a:spcPts val="0"/>
              </a:spcBef>
              <a:spcAft>
                <a:spcPts val="0"/>
              </a:spcAft>
              <a:buSzPct val="210526"/>
              <a:buNone/>
            </a:pPr>
            <a:r>
              <a:rPr lang="en-GB"/>
              <a:t>Trainset : RAF dataset with labels such as ‘happy’ and ‘angry’                 </a:t>
            </a:r>
            <a:endParaRPr/>
          </a:p>
          <a:p>
            <a:pPr indent="0" lvl="0" marL="0" rtl="0" algn="l">
              <a:lnSpc>
                <a:spcPct val="115000"/>
              </a:lnSpc>
              <a:spcBef>
                <a:spcPts val="1200"/>
              </a:spcBef>
              <a:spcAft>
                <a:spcPts val="0"/>
              </a:spcAft>
              <a:buSzPct val="210526"/>
              <a:buNone/>
            </a:pPr>
            <a:r>
              <a:rPr lang="en-GB"/>
              <a:t>(a) A discriminator learns to distinguish between real and fake images and classify the real images to its corresponding domain. </a:t>
            </a:r>
            <a:endParaRPr/>
          </a:p>
          <a:p>
            <a:pPr indent="0" lvl="0" marL="0" rtl="0" algn="l">
              <a:lnSpc>
                <a:spcPct val="115000"/>
              </a:lnSpc>
              <a:spcBef>
                <a:spcPts val="1200"/>
              </a:spcBef>
              <a:spcAft>
                <a:spcPts val="0"/>
              </a:spcAft>
              <a:buSzPct val="210526"/>
              <a:buNone/>
            </a:pPr>
            <a:r>
              <a:rPr lang="en-GB"/>
              <a:t>(b) Generator takes in as input both the image and target domain label and generates an fake image. The target domain label is spatially replicated and concatenated with the input image. </a:t>
            </a:r>
            <a:endParaRPr/>
          </a:p>
          <a:p>
            <a:pPr indent="0" lvl="0" marL="0" rtl="0" algn="l">
              <a:lnSpc>
                <a:spcPct val="115000"/>
              </a:lnSpc>
              <a:spcBef>
                <a:spcPts val="1200"/>
              </a:spcBef>
              <a:spcAft>
                <a:spcPts val="0"/>
              </a:spcAft>
              <a:buSzPct val="210526"/>
              <a:buNone/>
            </a:pPr>
            <a:r>
              <a:rPr lang="en-GB"/>
              <a:t>(c) Generator tries to reconstruct the original image from the fake image given the original domain label. </a:t>
            </a:r>
            <a:endParaRPr/>
          </a:p>
          <a:p>
            <a:pPr indent="0" lvl="0" marL="0" rtl="0" algn="l">
              <a:lnSpc>
                <a:spcPct val="115000"/>
              </a:lnSpc>
              <a:spcBef>
                <a:spcPts val="1200"/>
              </a:spcBef>
              <a:spcAft>
                <a:spcPts val="0"/>
              </a:spcAft>
              <a:buSzPct val="210526"/>
              <a:buNone/>
            </a:pPr>
            <a:r>
              <a:rPr lang="en-GB"/>
              <a:t>(d) Generator tries to generate images indistinguishable from real images and classifiable as target domain by a discriminator</a:t>
            </a:r>
            <a:endParaRPr/>
          </a:p>
          <a:p>
            <a:pPr indent="0" lvl="0" marL="0" rtl="0" algn="l">
              <a:lnSpc>
                <a:spcPct val="115000"/>
              </a:lnSpc>
              <a:spcBef>
                <a:spcPts val="1200"/>
              </a:spcBef>
              <a:spcAft>
                <a:spcPts val="0"/>
              </a:spcAft>
              <a:buSzPct val="210526"/>
              <a:buNone/>
            </a:pPr>
            <a:r>
              <a:t/>
            </a:r>
            <a:endParaRPr/>
          </a:p>
          <a:p>
            <a:pPr indent="0" lvl="0" marL="0" rtl="0" algn="l">
              <a:lnSpc>
                <a:spcPct val="115000"/>
              </a:lnSpc>
              <a:spcBef>
                <a:spcPts val="1200"/>
              </a:spcBef>
              <a:spcAft>
                <a:spcPts val="0"/>
              </a:spcAft>
              <a:buSzPct val="210526"/>
              <a:buNone/>
            </a:pPr>
            <a:r>
              <a:t/>
            </a:r>
            <a:endParaRPr/>
          </a:p>
          <a:p>
            <a:pPr indent="0" lvl="0" marL="0" rtl="0" algn="l">
              <a:lnSpc>
                <a:spcPct val="115000"/>
              </a:lnSpc>
              <a:spcBef>
                <a:spcPts val="1200"/>
              </a:spcBef>
              <a:spcAft>
                <a:spcPts val="0"/>
              </a:spcAft>
              <a:buSzPct val="210526"/>
              <a:buNone/>
            </a:pPr>
            <a:r>
              <a:t/>
            </a:r>
            <a:endParaRPr/>
          </a:p>
          <a:p>
            <a:pPr indent="0" lvl="0" marL="0" rtl="0" algn="l">
              <a:lnSpc>
                <a:spcPct val="115000"/>
              </a:lnSpc>
              <a:spcBef>
                <a:spcPts val="1200"/>
              </a:spcBef>
              <a:spcAft>
                <a:spcPts val="1200"/>
              </a:spcAft>
              <a:buSzPct val="210526"/>
              <a:buNone/>
            </a:pPr>
            <a:r>
              <a:t/>
            </a:r>
            <a:endParaRPr/>
          </a:p>
        </p:txBody>
      </p:sp>
      <p:pic>
        <p:nvPicPr>
          <p:cNvPr id="94" name="Google Shape;94;p2"/>
          <p:cNvPicPr preferRelativeResize="0"/>
          <p:nvPr/>
        </p:nvPicPr>
        <p:blipFill rotWithShape="1">
          <a:blip r:embed="rId3">
            <a:alphaModFix/>
          </a:blip>
          <a:srcRect b="0" l="0" r="0" t="0"/>
          <a:stretch/>
        </p:blipFill>
        <p:spPr>
          <a:xfrm>
            <a:off x="2128150" y="3420275"/>
            <a:ext cx="4740664" cy="1804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Further improvement for lip synchronisation</a:t>
            </a:r>
            <a:endParaRPr/>
          </a:p>
        </p:txBody>
      </p:sp>
      <p:sp>
        <p:nvSpPr>
          <p:cNvPr id="240" name="Google Shape;240;p2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GB"/>
              <a:t>Video-retalking works pretty well even with the faces from different angles, however, the video resolution is quite low and no face movement is generated with a single image input</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n-GB"/>
              <a:t>As CodeFormer gives a bit distorted result, I was looking for super video resolution code, but as I think generating facial expression is more urgent , putting it on hold for now</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GANimation</a:t>
            </a:r>
            <a:endParaRPr/>
          </a:p>
        </p:txBody>
      </p:sp>
      <p:sp>
        <p:nvSpPr>
          <p:cNvPr id="246" name="Google Shape;246;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GB"/>
              <a:t>Extracts AUs (Action units) which are defined set of facial muscle movements that correspond to displayed emotions</a:t>
            </a:r>
            <a:endParaRPr/>
          </a:p>
          <a:p>
            <a:pPr indent="-311150" lvl="0" marL="457200" rtl="0" algn="l">
              <a:lnSpc>
                <a:spcPct val="115000"/>
              </a:lnSpc>
              <a:spcBef>
                <a:spcPts val="0"/>
              </a:spcBef>
              <a:spcAft>
                <a:spcPts val="0"/>
              </a:spcAft>
              <a:buSzPts val="1300"/>
              <a:buChar char="-"/>
            </a:pPr>
            <a:r>
              <a:rPr lang="en-GB"/>
              <a:t>Then apply this in the input image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GANimation (for facial expression generation)</a:t>
            </a:r>
            <a:endParaRPr/>
          </a:p>
        </p:txBody>
      </p:sp>
      <p:sp>
        <p:nvSpPr>
          <p:cNvPr id="252" name="Google Shape;252;p22"/>
          <p:cNvSpPr txBox="1"/>
          <p:nvPr>
            <p:ph idx="1" type="body"/>
          </p:nvPr>
        </p:nvSpPr>
        <p:spPr>
          <a:xfrm>
            <a:off x="727650" y="1853850"/>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GB"/>
              <a:t>CelebA dataset trained with GANimation</a:t>
            </a:r>
            <a:endParaRPr/>
          </a:p>
        </p:txBody>
      </p:sp>
      <p:pic>
        <p:nvPicPr>
          <p:cNvPr id="253" name="Google Shape;253;p22"/>
          <p:cNvPicPr preferRelativeResize="0"/>
          <p:nvPr/>
        </p:nvPicPr>
        <p:blipFill rotWithShape="1">
          <a:blip r:embed="rId3">
            <a:alphaModFix/>
          </a:blip>
          <a:srcRect b="0" l="0" r="0" t="0"/>
          <a:stretch/>
        </p:blipFill>
        <p:spPr>
          <a:xfrm>
            <a:off x="729450" y="2255975"/>
            <a:ext cx="7096949" cy="1013850"/>
          </a:xfrm>
          <a:prstGeom prst="rect">
            <a:avLst/>
          </a:prstGeom>
          <a:noFill/>
          <a:ln>
            <a:noFill/>
          </a:ln>
        </p:spPr>
      </p:pic>
      <p:pic>
        <p:nvPicPr>
          <p:cNvPr id="254" name="Google Shape;254;p22"/>
          <p:cNvPicPr preferRelativeResize="0"/>
          <p:nvPr/>
        </p:nvPicPr>
        <p:blipFill rotWithShape="1">
          <a:blip r:embed="rId4">
            <a:alphaModFix/>
          </a:blip>
          <a:srcRect b="0" l="0" r="0" t="0"/>
          <a:stretch/>
        </p:blipFill>
        <p:spPr>
          <a:xfrm>
            <a:off x="729450" y="3800250"/>
            <a:ext cx="7096949" cy="1013850"/>
          </a:xfrm>
          <a:prstGeom prst="rect">
            <a:avLst/>
          </a:prstGeom>
          <a:noFill/>
          <a:ln>
            <a:noFill/>
          </a:ln>
        </p:spPr>
      </p:pic>
      <p:sp>
        <p:nvSpPr>
          <p:cNvPr id="255" name="Google Shape;255;p22"/>
          <p:cNvSpPr txBox="1"/>
          <p:nvPr/>
        </p:nvSpPr>
        <p:spPr>
          <a:xfrm>
            <a:off x="839850" y="3350400"/>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
        <p:nvSpPr>
          <p:cNvPr id="256" name="Google Shape;256;p22"/>
          <p:cNvSpPr txBox="1"/>
          <p:nvPr/>
        </p:nvSpPr>
        <p:spPr>
          <a:xfrm>
            <a:off x="839850" y="4848925"/>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GANimation (for facial expression generation)</a:t>
            </a:r>
            <a:endParaRPr/>
          </a:p>
        </p:txBody>
      </p:sp>
      <p:sp>
        <p:nvSpPr>
          <p:cNvPr id="262" name="Google Shape;262;p23"/>
          <p:cNvSpPr txBox="1"/>
          <p:nvPr>
            <p:ph idx="1" type="body"/>
          </p:nvPr>
        </p:nvSpPr>
        <p:spPr>
          <a:xfrm>
            <a:off x="727650" y="1853850"/>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GB"/>
              <a:t>CelebA dataset trained with StarGAN</a:t>
            </a:r>
            <a:endParaRPr/>
          </a:p>
        </p:txBody>
      </p:sp>
      <p:pic>
        <p:nvPicPr>
          <p:cNvPr id="263" name="Google Shape;263;p23"/>
          <p:cNvPicPr preferRelativeResize="0"/>
          <p:nvPr/>
        </p:nvPicPr>
        <p:blipFill rotWithShape="1">
          <a:blip r:embed="rId3">
            <a:alphaModFix/>
          </a:blip>
          <a:srcRect b="0" l="0" r="0" t="0"/>
          <a:stretch/>
        </p:blipFill>
        <p:spPr>
          <a:xfrm>
            <a:off x="644475" y="2280925"/>
            <a:ext cx="7096949" cy="1013850"/>
          </a:xfrm>
          <a:prstGeom prst="rect">
            <a:avLst/>
          </a:prstGeom>
          <a:noFill/>
          <a:ln>
            <a:noFill/>
          </a:ln>
        </p:spPr>
      </p:pic>
      <p:pic>
        <p:nvPicPr>
          <p:cNvPr id="264" name="Google Shape;264;p23"/>
          <p:cNvPicPr preferRelativeResize="0"/>
          <p:nvPr/>
        </p:nvPicPr>
        <p:blipFill rotWithShape="1">
          <a:blip r:embed="rId4">
            <a:alphaModFix/>
          </a:blip>
          <a:srcRect b="0" l="0" r="0" t="0"/>
          <a:stretch/>
        </p:blipFill>
        <p:spPr>
          <a:xfrm>
            <a:off x="644475" y="3721850"/>
            <a:ext cx="7096949" cy="1013850"/>
          </a:xfrm>
          <a:prstGeom prst="rect">
            <a:avLst/>
          </a:prstGeom>
          <a:noFill/>
          <a:ln>
            <a:noFill/>
          </a:ln>
        </p:spPr>
      </p:pic>
      <p:sp>
        <p:nvSpPr>
          <p:cNvPr id="265" name="Google Shape;265;p23"/>
          <p:cNvSpPr txBox="1"/>
          <p:nvPr/>
        </p:nvSpPr>
        <p:spPr>
          <a:xfrm>
            <a:off x="729450" y="3323663"/>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
        <p:nvSpPr>
          <p:cNvPr id="266" name="Google Shape;266;p23"/>
          <p:cNvSpPr txBox="1"/>
          <p:nvPr/>
        </p:nvSpPr>
        <p:spPr>
          <a:xfrm>
            <a:off x="729450" y="4764575"/>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GANimation (for facial expression generation)</a:t>
            </a:r>
            <a:endParaRPr/>
          </a:p>
        </p:txBody>
      </p:sp>
      <p:sp>
        <p:nvSpPr>
          <p:cNvPr id="272" name="Google Shape;272;p24"/>
          <p:cNvSpPr txBox="1"/>
          <p:nvPr>
            <p:ph idx="1" type="body"/>
          </p:nvPr>
        </p:nvSpPr>
        <p:spPr>
          <a:xfrm>
            <a:off x="729450" y="193762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GB"/>
              <a:t>EmotionNet dataset trained with GANimation</a:t>
            </a:r>
            <a:endParaRPr/>
          </a:p>
        </p:txBody>
      </p:sp>
      <p:pic>
        <p:nvPicPr>
          <p:cNvPr id="273" name="Google Shape;273;p24"/>
          <p:cNvPicPr preferRelativeResize="0"/>
          <p:nvPr/>
        </p:nvPicPr>
        <p:blipFill rotWithShape="1">
          <a:blip r:embed="rId3">
            <a:alphaModFix/>
          </a:blip>
          <a:srcRect b="0" l="0" r="0" t="0"/>
          <a:stretch/>
        </p:blipFill>
        <p:spPr>
          <a:xfrm>
            <a:off x="729450" y="2337775"/>
            <a:ext cx="7096949" cy="1013850"/>
          </a:xfrm>
          <a:prstGeom prst="rect">
            <a:avLst/>
          </a:prstGeom>
          <a:noFill/>
          <a:ln>
            <a:noFill/>
          </a:ln>
        </p:spPr>
      </p:pic>
      <p:pic>
        <p:nvPicPr>
          <p:cNvPr id="274" name="Google Shape;274;p24"/>
          <p:cNvPicPr preferRelativeResize="0"/>
          <p:nvPr/>
        </p:nvPicPr>
        <p:blipFill rotWithShape="1">
          <a:blip r:embed="rId4">
            <a:alphaModFix/>
          </a:blip>
          <a:srcRect b="0" l="0" r="0" t="0"/>
          <a:stretch/>
        </p:blipFill>
        <p:spPr>
          <a:xfrm>
            <a:off x="789975" y="3719700"/>
            <a:ext cx="7332324" cy="1047475"/>
          </a:xfrm>
          <a:prstGeom prst="rect">
            <a:avLst/>
          </a:prstGeom>
          <a:noFill/>
          <a:ln>
            <a:noFill/>
          </a:ln>
        </p:spPr>
      </p:pic>
      <p:sp>
        <p:nvSpPr>
          <p:cNvPr id="275" name="Google Shape;275;p24"/>
          <p:cNvSpPr txBox="1"/>
          <p:nvPr/>
        </p:nvSpPr>
        <p:spPr>
          <a:xfrm>
            <a:off x="839850" y="3350400"/>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
        <p:nvSpPr>
          <p:cNvPr id="276" name="Google Shape;276;p24"/>
          <p:cNvSpPr txBox="1"/>
          <p:nvPr/>
        </p:nvSpPr>
        <p:spPr>
          <a:xfrm>
            <a:off x="998850" y="4767175"/>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GANimation (for facial expression generation)</a:t>
            </a:r>
            <a:endParaRPr/>
          </a:p>
        </p:txBody>
      </p:sp>
      <p:sp>
        <p:nvSpPr>
          <p:cNvPr id="282" name="Google Shape;282;p25"/>
          <p:cNvSpPr txBox="1"/>
          <p:nvPr>
            <p:ph idx="1" type="body"/>
          </p:nvPr>
        </p:nvSpPr>
        <p:spPr>
          <a:xfrm>
            <a:off x="729450" y="181232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EmotionNet dataset trained with StarGAN</a:t>
            </a:r>
            <a:endParaRPr/>
          </a:p>
          <a:p>
            <a:pPr indent="0" lvl="0" marL="0" rtl="0" algn="l">
              <a:lnSpc>
                <a:spcPct val="115000"/>
              </a:lnSpc>
              <a:spcBef>
                <a:spcPts val="1200"/>
              </a:spcBef>
              <a:spcAft>
                <a:spcPts val="1200"/>
              </a:spcAft>
              <a:buSzPts val="1300"/>
              <a:buNone/>
            </a:pPr>
            <a:r>
              <a:t/>
            </a:r>
            <a:endParaRPr/>
          </a:p>
        </p:txBody>
      </p:sp>
      <p:pic>
        <p:nvPicPr>
          <p:cNvPr id="283" name="Google Shape;283;p25"/>
          <p:cNvPicPr preferRelativeResize="0"/>
          <p:nvPr/>
        </p:nvPicPr>
        <p:blipFill rotWithShape="1">
          <a:blip r:embed="rId3">
            <a:alphaModFix/>
          </a:blip>
          <a:srcRect b="0" l="0" r="0" t="0"/>
          <a:stretch/>
        </p:blipFill>
        <p:spPr>
          <a:xfrm>
            <a:off x="534625" y="2198775"/>
            <a:ext cx="7096949" cy="1013850"/>
          </a:xfrm>
          <a:prstGeom prst="rect">
            <a:avLst/>
          </a:prstGeom>
          <a:noFill/>
          <a:ln>
            <a:noFill/>
          </a:ln>
        </p:spPr>
      </p:pic>
      <p:pic>
        <p:nvPicPr>
          <p:cNvPr id="284" name="Google Shape;284;p25"/>
          <p:cNvPicPr preferRelativeResize="0"/>
          <p:nvPr/>
        </p:nvPicPr>
        <p:blipFill rotWithShape="1">
          <a:blip r:embed="rId4">
            <a:alphaModFix/>
          </a:blip>
          <a:srcRect b="0" l="0" r="0" t="0"/>
          <a:stretch/>
        </p:blipFill>
        <p:spPr>
          <a:xfrm>
            <a:off x="429450" y="3640650"/>
            <a:ext cx="7490224" cy="1070025"/>
          </a:xfrm>
          <a:prstGeom prst="rect">
            <a:avLst/>
          </a:prstGeom>
          <a:noFill/>
          <a:ln>
            <a:noFill/>
          </a:ln>
        </p:spPr>
      </p:pic>
      <p:sp>
        <p:nvSpPr>
          <p:cNvPr id="285" name="Google Shape;285;p25"/>
          <p:cNvSpPr txBox="1"/>
          <p:nvPr/>
        </p:nvSpPr>
        <p:spPr>
          <a:xfrm>
            <a:off x="665350" y="3271350"/>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
        <p:nvSpPr>
          <p:cNvPr id="286" name="Google Shape;286;p25"/>
          <p:cNvSpPr txBox="1"/>
          <p:nvPr/>
        </p:nvSpPr>
        <p:spPr>
          <a:xfrm>
            <a:off x="601413" y="4710675"/>
            <a:ext cx="714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Lato"/>
                <a:ea typeface="Lato"/>
                <a:cs typeface="Lato"/>
                <a:sym typeface="Lato"/>
              </a:rPr>
              <a:t>Input													Target image</a:t>
            </a:r>
            <a:endParaRPr b="0" i="0" sz="12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Things to do</a:t>
            </a:r>
            <a:endParaRPr/>
          </a:p>
        </p:txBody>
      </p:sp>
      <p:sp>
        <p:nvSpPr>
          <p:cNvPr id="292" name="Google Shape;292;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GB"/>
              <a:t>Ethics application</a:t>
            </a:r>
            <a:endParaRPr/>
          </a:p>
          <a:p>
            <a:pPr indent="-311150" lvl="0" marL="457200" rtl="0" algn="l">
              <a:lnSpc>
                <a:spcPct val="115000"/>
              </a:lnSpc>
              <a:spcBef>
                <a:spcPts val="0"/>
              </a:spcBef>
              <a:spcAft>
                <a:spcPts val="0"/>
              </a:spcAft>
              <a:buSzPts val="1300"/>
              <a:buChar char="●"/>
            </a:pPr>
            <a:r>
              <a:rPr lang="en-GB"/>
              <a:t>Get emotion working</a:t>
            </a:r>
            <a:endParaRPr/>
          </a:p>
          <a:p>
            <a:pPr indent="-311150" lvl="0" marL="457200" rtl="0" algn="l">
              <a:lnSpc>
                <a:spcPct val="115000"/>
              </a:lnSpc>
              <a:spcBef>
                <a:spcPts val="0"/>
              </a:spcBef>
              <a:spcAft>
                <a:spcPts val="0"/>
              </a:spcAft>
              <a:buSzPts val="1300"/>
              <a:buChar char="●"/>
            </a:pPr>
            <a:r>
              <a:rPr lang="en-GB"/>
              <a:t>Video resolution</a:t>
            </a:r>
            <a:endParaRPr/>
          </a:p>
          <a:p>
            <a:pPr indent="-311150" lvl="0" marL="457200" rtl="0" algn="l">
              <a:lnSpc>
                <a:spcPct val="115000"/>
              </a:lnSpc>
              <a:spcBef>
                <a:spcPts val="0"/>
              </a:spcBef>
              <a:spcAft>
                <a:spcPts val="0"/>
              </a:spcAft>
              <a:buSzPts val="1300"/>
              <a:buChar char="●"/>
            </a:pPr>
            <a:r>
              <a:rPr lang="en-GB"/>
              <a:t>Metrics results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g2828d3731ae_0_0"/>
          <p:cNvGraphicFramePr/>
          <p:nvPr/>
        </p:nvGraphicFramePr>
        <p:xfrm>
          <a:off x="612013" y="1506050"/>
          <a:ext cx="3000000" cy="3000000"/>
        </p:xfrm>
        <a:graphic>
          <a:graphicData uri="http://schemas.openxmlformats.org/drawingml/2006/table">
            <a:tbl>
              <a:tblPr>
                <a:noFill/>
                <a:tableStyleId>{92109041-406F-498B-8BE0-FBB0B9BD251F}</a:tableStyleId>
              </a:tblPr>
              <a:tblGrid>
                <a:gridCol w="2115350"/>
                <a:gridCol w="1232450"/>
                <a:gridCol w="1306125"/>
                <a:gridCol w="1421925"/>
                <a:gridCol w="1163125"/>
              </a:tblGrid>
              <a:tr h="457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PSNR (higher)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MSE</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GB" sz="1400" u="none" cap="none" strike="noStrike"/>
                        <a:t>(lower)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SSIM (higher)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FID (lower)</a:t>
                      </a:r>
                      <a:endParaRPr b="1" sz="14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Wav2</a:t>
                      </a:r>
                      <a:r>
                        <a:rPr b="1" lang="en-GB"/>
                        <a:t>L</a:t>
                      </a:r>
                      <a:r>
                        <a:rPr b="1" lang="en-GB" sz="1400" u="none" cap="none" strike="noStrike"/>
                        <a:t>ip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36.236</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46.699</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0.963</a:t>
                      </a:r>
                      <a:endParaRPr sz="1200" u="none" cap="none" strike="noStrike">
                        <a:highlight>
                          <a:schemeClr val="accent3"/>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chemeClr val="accent3"/>
                          </a:highlight>
                        </a:rPr>
                        <a:t>17.459</a:t>
                      </a:r>
                      <a:endParaRPr sz="1200" u="none" cap="none" strike="noStrike">
                        <a:highlight>
                          <a:schemeClr val="accent3"/>
                        </a:highlight>
                      </a:endParaRPr>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a:t>SPT Wav2Lip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33.791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82.680</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0.945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19.609</a:t>
                      </a:r>
                      <a:endParaRPr sz="1200" u="none" cap="none" strike="noStrike"/>
                    </a:p>
                  </a:txBody>
                  <a:tcPr marT="91425" marB="91425" marR="91425" marL="91425"/>
                </a:tc>
              </a:tr>
              <a:tr h="457775">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PC-AVS </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14.985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6197.761</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0.453</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222.123</a:t>
                      </a:r>
                      <a:endParaRPr sz="12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highlight>
                            <a:srgbClr val="FFD966"/>
                          </a:highlight>
                        </a:rPr>
                        <a:t>Video-retalking</a:t>
                      </a:r>
                      <a:endParaRPr b="1" sz="14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34.958</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62.498</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0.955</a:t>
                      </a:r>
                      <a:endParaRPr sz="1200" u="none" cap="none" strike="noStrike">
                        <a:highlight>
                          <a:srgbClr val="FFD966"/>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D966"/>
                          </a:highlight>
                        </a:rPr>
                        <a:t>74.156</a:t>
                      </a:r>
                      <a:endParaRPr sz="1200" u="none" cap="none" strike="noStrike">
                        <a:highlight>
                          <a:srgbClr val="FFD966"/>
                        </a:highlight>
                      </a:endParaRPr>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Wav2lip+Codeformer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33.571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86.141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0.958</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58.836</a:t>
                      </a:r>
                      <a:endParaRPr sz="1200" u="none" cap="none" strike="noStrike"/>
                    </a:p>
                  </a:txBody>
                  <a:tcPr marT="91425" marB="91425" marR="91425" marL="91425"/>
                </a:tc>
              </a:tr>
              <a:tr h="457775">
                <a:tc>
                  <a:txBody>
                    <a:bodyPr/>
                    <a:lstStyle/>
                    <a:p>
                      <a:pPr indent="0" lvl="0" marL="0" marR="0" rtl="0" algn="l">
                        <a:lnSpc>
                          <a:spcPct val="100000"/>
                        </a:lnSpc>
                        <a:spcBef>
                          <a:spcPts val="0"/>
                        </a:spcBef>
                        <a:spcAft>
                          <a:spcPts val="0"/>
                        </a:spcAft>
                        <a:buClr>
                          <a:srgbClr val="000000"/>
                        </a:buClr>
                        <a:buSzPts val="1400"/>
                        <a:buFont typeface="Arial"/>
                        <a:buNone/>
                      </a:pPr>
                      <a:r>
                        <a:rPr b="1" lang="en-GB"/>
                        <a:t>Sadtalker</a:t>
                      </a:r>
                      <a:r>
                        <a:rPr b="1" lang="en-GB" sz="1400" u="none" cap="none" strike="noStrike"/>
                        <a:t>+Codeformer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32.552</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108.669</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0.951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26.042</a:t>
                      </a:r>
                      <a:endParaRPr sz="1200" u="none" cap="none" strike="noStrike"/>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aphicFrame>
        <p:nvGraphicFramePr>
          <p:cNvPr id="302" name="Google Shape;302;g2828d3731ae_0_6"/>
          <p:cNvGraphicFramePr/>
          <p:nvPr/>
        </p:nvGraphicFramePr>
        <p:xfrm>
          <a:off x="1061513" y="1623900"/>
          <a:ext cx="3000000" cy="3000000"/>
        </p:xfrm>
        <a:graphic>
          <a:graphicData uri="http://schemas.openxmlformats.org/drawingml/2006/table">
            <a:tbl>
              <a:tblPr>
                <a:noFill/>
                <a:tableStyleId>{92109041-406F-498B-8BE0-FBB0B9BD251F}</a:tableStyleId>
              </a:tblPr>
              <a:tblGrid>
                <a:gridCol w="1499825"/>
                <a:gridCol w="1377525"/>
                <a:gridCol w="991750"/>
                <a:gridCol w="1363175"/>
                <a:gridCol w="989775"/>
              </a:tblGrid>
              <a:tr h="624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PSNR</a:t>
                      </a:r>
                      <a:r>
                        <a:rPr b="1" lang="en-GB"/>
                        <a:t> ↑</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MSE</a:t>
                      </a:r>
                      <a:r>
                        <a:rPr b="1" lang="en-GB"/>
                        <a:t> ↓</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SSIM</a:t>
                      </a:r>
                      <a:r>
                        <a:rPr b="1" lang="en-GB"/>
                        <a:t> ↑</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FID</a:t>
                      </a:r>
                      <a:r>
                        <a:rPr b="1" lang="en-GB"/>
                        <a:t> ↓</a:t>
                      </a:r>
                      <a:endParaRPr b="1" sz="14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a:t>SPT Wav2Lip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33.791</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82.680</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0.945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19.609</a:t>
                      </a:r>
                      <a:endParaRPr sz="1200" u="none" cap="none" strike="noStrike"/>
                    </a:p>
                  </a:txBody>
                  <a:tcPr marT="91425" marB="91425" marR="91425" marL="91425"/>
                </a:tc>
              </a:tr>
              <a:tr h="457775">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PC-AVS </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14.985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highlight>
                            <a:srgbClr val="FFFFFF"/>
                          </a:highlight>
                        </a:rPr>
                        <a:t>6197.761</a:t>
                      </a:r>
                      <a:endParaRPr sz="1200" u="none" cap="none" strike="noStrike">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0.453</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222.123</a:t>
                      </a:r>
                      <a:endParaRPr sz="1200" u="none" cap="none" strike="noStrike"/>
                    </a:p>
                  </a:txBody>
                  <a:tcPr marT="91425" marB="91425" marR="91425" marL="91425"/>
                </a:tc>
              </a:tr>
              <a:tr h="2975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Video-retalking</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GB" sz="1200" u="none" cap="none" strike="noStrike"/>
                        <a:t>34.958</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62.498</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0.955</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t>74.156</a:t>
                      </a:r>
                      <a:endParaRPr sz="1200" u="none" cap="none" strike="noStrike"/>
                    </a:p>
                  </a:txBody>
                  <a:tcPr marT="91425" marB="91425" marR="91425" marL="91425"/>
                </a:tc>
              </a:tr>
              <a:tr h="570700">
                <a:tc>
                  <a:txBody>
                    <a:bodyPr/>
                    <a:lstStyle/>
                    <a:p>
                      <a:pPr indent="0" lvl="0" marL="0" marR="0" rtl="0" algn="l">
                        <a:lnSpc>
                          <a:spcPct val="100000"/>
                        </a:lnSpc>
                        <a:spcBef>
                          <a:spcPts val="0"/>
                        </a:spcBef>
                        <a:spcAft>
                          <a:spcPts val="0"/>
                        </a:spcAft>
                        <a:buClr>
                          <a:srgbClr val="000000"/>
                        </a:buClr>
                        <a:buSzPts val="1400"/>
                        <a:buFont typeface="Arial"/>
                        <a:buNone/>
                      </a:pPr>
                      <a:r>
                        <a:rPr b="1" lang="en-GB"/>
                        <a:t>Sadtalker</a:t>
                      </a:r>
                      <a:r>
                        <a:rPr b="1" lang="en-GB" sz="1400" u="none" cap="none" strike="noStrike"/>
                        <a:t>+</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GB" sz="1400" u="none" cap="none" strike="noStrike"/>
                        <a:t>Codeformer</a:t>
                      </a:r>
                      <a:endParaRPr b="1" sz="1400" u="none" cap="none" strike="noStrike"/>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lang="en-GB" sz="1200"/>
                        <a:t>32.245</a:t>
                      </a:r>
                      <a:endParaRPr sz="1200"/>
                    </a:p>
                    <a:p>
                      <a:pPr indent="0" lvl="0" marL="0" marR="0" rtl="0" algn="l">
                        <a:lnSpc>
                          <a:spcPct val="100000"/>
                        </a:lnSpc>
                        <a:spcBef>
                          <a:spcPts val="0"/>
                        </a:spcBef>
                        <a:spcAft>
                          <a:spcPts val="0"/>
                        </a:spcAft>
                        <a:buClr>
                          <a:srgbClr val="000000"/>
                        </a:buClr>
                        <a:buSzPts val="1200"/>
                        <a:buFont typeface="Arial"/>
                        <a:buNone/>
                      </a:pPr>
                      <a:r>
                        <a:t/>
                      </a:r>
                      <a:endParaRPr sz="1200">
                        <a:highlight>
                          <a:srgbClr val="FFFFFF"/>
                        </a:highlight>
                      </a:endParaRPr>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b="1" lang="en-GB" sz="1200"/>
                        <a:t>53.894</a:t>
                      </a:r>
                      <a:endParaRPr b="1" sz="1200"/>
                    </a:p>
                    <a:p>
                      <a:pPr indent="0" lvl="0" marL="0" marR="0" rtl="0" algn="l">
                        <a:lnSpc>
                          <a:spcPct val="100000"/>
                        </a:lnSpc>
                        <a:spcBef>
                          <a:spcPts val="0"/>
                        </a:spcBef>
                        <a:spcAft>
                          <a:spcPts val="0"/>
                        </a:spcAft>
                        <a:buClr>
                          <a:srgbClr val="000000"/>
                        </a:buClr>
                        <a:buSzPts val="1200"/>
                        <a:buFont typeface="Arial"/>
                        <a:buNone/>
                      </a:pPr>
                      <a:r>
                        <a:t/>
                      </a:r>
                      <a:endParaRPr sz="1200"/>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b="1" lang="en-GB" sz="1200"/>
                        <a:t>0.967</a:t>
                      </a:r>
                      <a:endParaRPr b="1" sz="1200"/>
                    </a:p>
                    <a:p>
                      <a:pPr indent="0" lvl="0" marL="0" marR="0" rtl="0" algn="l">
                        <a:lnSpc>
                          <a:spcPct val="100000"/>
                        </a:lnSpc>
                        <a:spcBef>
                          <a:spcPts val="0"/>
                        </a:spcBef>
                        <a:spcAft>
                          <a:spcPts val="0"/>
                        </a:spcAft>
                        <a:buClr>
                          <a:srgbClr val="000000"/>
                        </a:buClr>
                        <a:buSzPts val="1200"/>
                        <a:buFont typeface="Arial"/>
                        <a:buNone/>
                      </a:pPr>
                      <a:r>
                        <a:t/>
                      </a:r>
                      <a:endParaRPr sz="1200"/>
                    </a:p>
                  </a:txBody>
                  <a:tcPr marT="91425" marB="91425" marR="91425" marL="91425"/>
                </a:tc>
                <a:tc>
                  <a:txBody>
                    <a:bodyPr/>
                    <a:lstStyle/>
                    <a:p>
                      <a:pPr indent="0" lvl="0" marL="0" rtl="0" algn="l">
                        <a:spcBef>
                          <a:spcPts val="0"/>
                        </a:spcBef>
                        <a:spcAft>
                          <a:spcPts val="0"/>
                        </a:spcAft>
                        <a:buClr>
                          <a:srgbClr val="000000"/>
                        </a:buClr>
                        <a:buSzPts val="1200"/>
                        <a:buFont typeface="Arial"/>
                        <a:buNone/>
                      </a:pPr>
                      <a:r>
                        <a:rPr b="1" lang="en-GB" sz="1200"/>
                        <a:t>18</a:t>
                      </a:r>
                      <a:r>
                        <a:rPr b="1" lang="en-GB" sz="1200"/>
                        <a:t>.042</a:t>
                      </a:r>
                      <a:endParaRPr b="1" sz="12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StarGAN Results with random images</a:t>
            </a:r>
            <a:endParaRPr/>
          </a:p>
        </p:txBody>
      </p:sp>
      <p:sp>
        <p:nvSpPr>
          <p:cNvPr id="100" name="Google Shape;100;p3"/>
          <p:cNvSpPr txBox="1"/>
          <p:nvPr>
            <p:ph idx="1" type="body"/>
          </p:nvPr>
        </p:nvSpPr>
        <p:spPr>
          <a:xfrm>
            <a:off x="729450" y="1809325"/>
            <a:ext cx="7688700" cy="2577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GB"/>
              <a:t>TrainSet: RAF	Dimension: 8 	Train Image size: 128 	Iteration: 200,000</a:t>
            </a:r>
            <a:endParaRPr b="1"/>
          </a:p>
          <a:p>
            <a:pPr indent="0" lvl="0" marL="0" rtl="0" algn="l">
              <a:lnSpc>
                <a:spcPct val="115000"/>
              </a:lnSpc>
              <a:spcBef>
                <a:spcPts val="1200"/>
              </a:spcBef>
              <a:spcAft>
                <a:spcPts val="0"/>
              </a:spcAft>
              <a:buSzPts val="1300"/>
              <a:buNone/>
            </a:pPr>
            <a:r>
              <a:rPr b="1" lang="en-GB"/>
              <a:t>Input         Angry      Contemptuous   Disgusted    Happy       Neutral          Sad           Fearful      Surprised </a:t>
            </a:r>
            <a:endParaRPr/>
          </a:p>
          <a:p>
            <a:pPr indent="0" lvl="0" marL="0" rtl="0" algn="l">
              <a:lnSpc>
                <a:spcPct val="115000"/>
              </a:lnSpc>
              <a:spcBef>
                <a:spcPts val="1200"/>
              </a:spcBef>
              <a:spcAft>
                <a:spcPts val="1200"/>
              </a:spcAft>
              <a:buSzPts val="1300"/>
              <a:buNone/>
            </a:pPr>
            <a:r>
              <a:t/>
            </a:r>
            <a:endParaRPr/>
          </a:p>
        </p:txBody>
      </p:sp>
      <p:pic>
        <p:nvPicPr>
          <p:cNvPr id="101" name="Google Shape;101;p3"/>
          <p:cNvPicPr preferRelativeResize="0"/>
          <p:nvPr/>
        </p:nvPicPr>
        <p:blipFill rotWithShape="1">
          <a:blip r:embed="rId3">
            <a:alphaModFix/>
          </a:blip>
          <a:srcRect b="0" l="0" r="0" t="0"/>
          <a:stretch/>
        </p:blipFill>
        <p:spPr>
          <a:xfrm>
            <a:off x="729450" y="2791300"/>
            <a:ext cx="7449851" cy="159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StarGAN Results with random images</a:t>
            </a:r>
            <a:endParaRPr/>
          </a:p>
          <a:p>
            <a:pPr indent="0" lvl="0" marL="0" rtl="0" algn="l">
              <a:lnSpc>
                <a:spcPct val="100000"/>
              </a:lnSpc>
              <a:spcBef>
                <a:spcPts val="0"/>
              </a:spcBef>
              <a:spcAft>
                <a:spcPts val="0"/>
              </a:spcAft>
              <a:buSzPct val="111111"/>
              <a:buNone/>
            </a:pPr>
            <a:r>
              <a:t/>
            </a:r>
            <a:endParaRPr/>
          </a:p>
        </p:txBody>
      </p:sp>
      <p:sp>
        <p:nvSpPr>
          <p:cNvPr id="107" name="Google Shape;107;p4"/>
          <p:cNvSpPr txBox="1"/>
          <p:nvPr>
            <p:ph idx="1" type="body"/>
          </p:nvPr>
        </p:nvSpPr>
        <p:spPr>
          <a:xfrm>
            <a:off x="729450" y="1853850"/>
            <a:ext cx="7688700" cy="2985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GB"/>
              <a:t>TrainSet: RAF	Dimension: 8 	Train Image size: 128	Iteration: 1,000,000</a:t>
            </a:r>
            <a:endParaRPr b="1"/>
          </a:p>
          <a:p>
            <a:pPr indent="0" lvl="0" marL="0" rtl="0" algn="l">
              <a:lnSpc>
                <a:spcPct val="115000"/>
              </a:lnSpc>
              <a:spcBef>
                <a:spcPts val="1200"/>
              </a:spcBef>
              <a:spcAft>
                <a:spcPts val="0"/>
              </a:spcAft>
              <a:buSzPts val="1300"/>
              <a:buNone/>
            </a:pPr>
            <a:r>
              <a:rPr b="1" lang="en-GB"/>
              <a:t>Input         Angry      Contemptuous   Disgusted    Happy       Neutral          Sad           Fearful      Surprised</a:t>
            </a:r>
            <a:endParaRPr b="1"/>
          </a:p>
          <a:p>
            <a:pPr indent="0" lvl="0" marL="0" rtl="0" algn="l">
              <a:lnSpc>
                <a:spcPct val="115000"/>
              </a:lnSpc>
              <a:spcBef>
                <a:spcPts val="1200"/>
              </a:spcBef>
              <a:spcAft>
                <a:spcPts val="1200"/>
              </a:spcAft>
              <a:buSzPts val="1300"/>
              <a:buNone/>
            </a:pPr>
            <a:r>
              <a:t/>
            </a:r>
            <a:endParaRPr b="1"/>
          </a:p>
        </p:txBody>
      </p:sp>
      <p:pic>
        <p:nvPicPr>
          <p:cNvPr id="108" name="Google Shape;108;p4"/>
          <p:cNvPicPr preferRelativeResize="0"/>
          <p:nvPr/>
        </p:nvPicPr>
        <p:blipFill rotWithShape="1">
          <a:blip r:embed="rId3">
            <a:alphaModFix/>
          </a:blip>
          <a:srcRect b="0" l="0" r="0" t="0"/>
          <a:stretch/>
        </p:blipFill>
        <p:spPr>
          <a:xfrm>
            <a:off x="782675" y="2825650"/>
            <a:ext cx="7419451" cy="165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StarGAN Results with random images</a:t>
            </a:r>
            <a:endParaRPr/>
          </a:p>
        </p:txBody>
      </p:sp>
      <p:sp>
        <p:nvSpPr>
          <p:cNvPr id="114" name="Google Shape;114;p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GB"/>
              <a:t>TrainSet: AffectNet	Dimension: 8 	Train Image size: 96	Iteration: 200,000</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rPr b="1" lang="en-GB"/>
              <a:t>Input       Angry      Contemptuous   Disgusted    Happy       Neutral          Sad             Fearful        Surprised</a:t>
            </a:r>
            <a:endParaRPr b="1"/>
          </a:p>
          <a:p>
            <a:pPr indent="0" lvl="0" marL="0" rtl="0" algn="l">
              <a:lnSpc>
                <a:spcPct val="115000"/>
              </a:lnSpc>
              <a:spcBef>
                <a:spcPts val="1200"/>
              </a:spcBef>
              <a:spcAft>
                <a:spcPts val="1200"/>
              </a:spcAft>
              <a:buSzPts val="1300"/>
              <a:buNone/>
            </a:pPr>
            <a:r>
              <a:t/>
            </a:r>
            <a:endParaRPr/>
          </a:p>
        </p:txBody>
      </p:sp>
      <p:pic>
        <p:nvPicPr>
          <p:cNvPr id="115" name="Google Shape;115;p5"/>
          <p:cNvPicPr preferRelativeResize="0"/>
          <p:nvPr/>
        </p:nvPicPr>
        <p:blipFill rotWithShape="1">
          <a:blip r:embed="rId3">
            <a:alphaModFix/>
          </a:blip>
          <a:srcRect b="0" l="0" r="0" t="0"/>
          <a:stretch/>
        </p:blipFill>
        <p:spPr>
          <a:xfrm>
            <a:off x="674100" y="3215525"/>
            <a:ext cx="7306926" cy="78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Current Problems with StarGAN</a:t>
            </a:r>
            <a:endParaRPr/>
          </a:p>
        </p:txBody>
      </p:sp>
      <p:sp>
        <p:nvSpPr>
          <p:cNvPr id="121" name="Google Shape;121;p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GB"/>
              <a:t>Data set is different from original used in StarGAN</a:t>
            </a:r>
            <a:endParaRPr/>
          </a:p>
          <a:p>
            <a:pPr indent="-311150" lvl="0" marL="457200" rtl="0" algn="l">
              <a:lnSpc>
                <a:spcPct val="115000"/>
              </a:lnSpc>
              <a:spcBef>
                <a:spcPts val="0"/>
              </a:spcBef>
              <a:spcAft>
                <a:spcPts val="0"/>
              </a:spcAft>
              <a:buSzPts val="1300"/>
              <a:buChar char="-"/>
            </a:pPr>
            <a:r>
              <a:rPr lang="en-GB"/>
              <a:t>Waiting for approval from Radboud Faces Database                                                                                          </a:t>
            </a:r>
            <a:endParaRPr/>
          </a:p>
          <a:p>
            <a:pPr indent="-311150" lvl="0" marL="457200" rtl="0" algn="l">
              <a:lnSpc>
                <a:spcPct val="115000"/>
              </a:lnSpc>
              <a:spcBef>
                <a:spcPts val="0"/>
              </a:spcBef>
              <a:spcAft>
                <a:spcPts val="0"/>
              </a:spcAft>
              <a:buSzPts val="1300"/>
              <a:buAutoNum type="arabicPeriod"/>
            </a:pPr>
            <a:r>
              <a:rPr lang="en-GB"/>
              <a:t>Training used image size of 128*128 however, the input images size are 256*256</a:t>
            </a:r>
            <a:endParaRPr/>
          </a:p>
          <a:p>
            <a:pPr indent="-311150" lvl="0" marL="457200" rtl="0" algn="l">
              <a:lnSpc>
                <a:spcPct val="115000"/>
              </a:lnSpc>
              <a:spcBef>
                <a:spcPts val="0"/>
              </a:spcBef>
              <a:spcAft>
                <a:spcPts val="0"/>
              </a:spcAft>
              <a:buSzPts val="1300"/>
              <a:buChar char="-"/>
            </a:pPr>
            <a:r>
              <a:rPr lang="en-GB"/>
              <a:t>It might cause emotion change bad</a:t>
            </a:r>
            <a:endParaRPr/>
          </a:p>
          <a:p>
            <a:pPr indent="-311150" lvl="0" marL="457200" rtl="0" algn="l">
              <a:lnSpc>
                <a:spcPct val="115000"/>
              </a:lnSpc>
              <a:spcBef>
                <a:spcPts val="0"/>
              </a:spcBef>
              <a:spcAft>
                <a:spcPts val="0"/>
              </a:spcAft>
              <a:buSzPts val="1300"/>
              <a:buAutoNum type="arabicPeriod"/>
            </a:pPr>
            <a:r>
              <a:rPr lang="en-GB"/>
              <a:t>Tried image pre-processing to resize the images</a:t>
            </a:r>
            <a:endParaRPr/>
          </a:p>
          <a:p>
            <a:pPr indent="-311150" lvl="0" marL="457200" rtl="0" algn="l">
              <a:lnSpc>
                <a:spcPct val="115000"/>
              </a:lnSpc>
              <a:spcBef>
                <a:spcPts val="0"/>
              </a:spcBef>
              <a:spcAft>
                <a:spcPts val="0"/>
              </a:spcAft>
              <a:buSzPts val="1300"/>
              <a:buChar char="-"/>
            </a:pPr>
            <a:r>
              <a:rPr lang="en-GB"/>
              <a:t>Image pre-processing makes image quality too bad </a:t>
            </a:r>
            <a:endParaRPr/>
          </a:p>
          <a:p>
            <a:pPr indent="-311150" lvl="0" marL="457200" rtl="0" algn="l">
              <a:lnSpc>
                <a:spcPct val="115000"/>
              </a:lnSpc>
              <a:spcBef>
                <a:spcPts val="0"/>
              </a:spcBef>
              <a:spcAft>
                <a:spcPts val="0"/>
              </a:spcAft>
              <a:buSzPts val="1300"/>
              <a:buChar char="-"/>
            </a:pPr>
            <a:r>
              <a:rPr lang="en-GB"/>
              <a:t>It might cause emotion change bad</a:t>
            </a:r>
            <a:endParaRPr/>
          </a:p>
          <a:p>
            <a:pPr indent="0" lvl="0" marL="457200" rtl="0" algn="l">
              <a:lnSpc>
                <a:spcPct val="115000"/>
              </a:lnSpc>
              <a:spcBef>
                <a:spcPts val="1200"/>
              </a:spcBef>
              <a:spcAft>
                <a:spcPts val="1200"/>
              </a:spcAft>
              <a:buSzPts val="13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type="title"/>
          </p:nvPr>
        </p:nvSpPr>
        <p:spPr>
          <a:xfrm>
            <a:off x="7276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from </a:t>
            </a:r>
            <a:endParaRPr sz="1682">
              <a:solidFill>
                <a:srgbClr val="000000"/>
              </a:solidFill>
              <a:highlight>
                <a:schemeClr val="lt1"/>
              </a:highlight>
              <a:latin typeface="Lato"/>
              <a:ea typeface="Lato"/>
              <a:cs typeface="Lato"/>
              <a:sym typeface="Lato"/>
            </a:endParaRPr>
          </a:p>
          <a:p>
            <a:pPr indent="0" lvl="0" marL="0" rtl="0" algn="l">
              <a:lnSpc>
                <a:spcPct val="120000"/>
              </a:lnSpc>
              <a:spcBef>
                <a:spcPts val="600"/>
              </a:spcBef>
              <a:spcAft>
                <a:spcPts val="600"/>
              </a:spcAft>
              <a:buSzPct val="171753"/>
              <a:buNone/>
            </a:pPr>
            <a:r>
              <a:rPr lang="en-GB" sz="1682">
                <a:solidFill>
                  <a:srgbClr val="000000"/>
                </a:solidFill>
                <a:highlight>
                  <a:schemeClr val="lt1"/>
                </a:highlight>
                <a:latin typeface="Lato"/>
                <a:ea typeface="Lato"/>
                <a:cs typeface="Lato"/>
                <a:sym typeface="Lato"/>
              </a:rPr>
              <a:t>a Single Image and an Emotion Condition</a:t>
            </a:r>
            <a:endParaRPr/>
          </a:p>
        </p:txBody>
      </p:sp>
      <p:sp>
        <p:nvSpPr>
          <p:cNvPr id="127" name="Google Shape;127;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sz="1200">
                <a:solidFill>
                  <a:srgbClr val="1F2328"/>
                </a:solidFill>
                <a:highlight>
                  <a:schemeClr val="lt1"/>
                </a:highlight>
                <a:latin typeface="Arial"/>
                <a:ea typeface="Arial"/>
                <a:cs typeface="Arial"/>
                <a:sym typeface="Arial"/>
              </a:rPr>
              <a:t>Each row shows 6 videos created using the same image and speech </a:t>
            </a:r>
            <a:endParaRPr sz="1200">
              <a:solidFill>
                <a:srgbClr val="1F2328"/>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300"/>
              <a:buNone/>
            </a:pPr>
            <a:r>
              <a:rPr lang="en-GB" sz="1200">
                <a:solidFill>
                  <a:srgbClr val="1F2328"/>
                </a:solidFill>
                <a:highlight>
                  <a:schemeClr val="lt1"/>
                </a:highlight>
                <a:latin typeface="Arial"/>
                <a:ea typeface="Arial"/>
                <a:cs typeface="Arial"/>
                <a:sym typeface="Arial"/>
              </a:rPr>
              <a:t>but with different emotion input. Columns represent </a:t>
            </a:r>
            <a:endParaRPr sz="1200">
              <a:solidFill>
                <a:srgbClr val="1F2328"/>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300"/>
              <a:buNone/>
            </a:pPr>
            <a:r>
              <a:rPr lang="en-GB" sz="1000">
                <a:solidFill>
                  <a:srgbClr val="1F2328"/>
                </a:solidFill>
                <a:latin typeface="Courier New"/>
                <a:ea typeface="Courier New"/>
                <a:cs typeface="Courier New"/>
                <a:sym typeface="Courier New"/>
              </a:rPr>
              <a:t>anger</a:t>
            </a:r>
            <a:r>
              <a:rPr lang="en-GB" sz="1200">
                <a:solidFill>
                  <a:srgbClr val="1F2328"/>
                </a:solidFill>
                <a:highlight>
                  <a:schemeClr val="lt1"/>
                </a:highlight>
                <a:latin typeface="Arial"/>
                <a:ea typeface="Arial"/>
                <a:cs typeface="Arial"/>
                <a:sym typeface="Arial"/>
              </a:rPr>
              <a:t>, </a:t>
            </a:r>
            <a:r>
              <a:rPr lang="en-GB" sz="1000">
                <a:solidFill>
                  <a:srgbClr val="1F2328"/>
                </a:solidFill>
                <a:latin typeface="Courier New"/>
                <a:ea typeface="Courier New"/>
                <a:cs typeface="Courier New"/>
                <a:sym typeface="Courier New"/>
              </a:rPr>
              <a:t>disgust</a:t>
            </a:r>
            <a:r>
              <a:rPr lang="en-GB" sz="1200">
                <a:solidFill>
                  <a:srgbClr val="1F2328"/>
                </a:solidFill>
                <a:highlight>
                  <a:schemeClr val="lt1"/>
                </a:highlight>
                <a:latin typeface="Arial"/>
                <a:ea typeface="Arial"/>
                <a:cs typeface="Arial"/>
                <a:sym typeface="Arial"/>
              </a:rPr>
              <a:t>, </a:t>
            </a:r>
            <a:r>
              <a:rPr lang="en-GB" sz="1000">
                <a:solidFill>
                  <a:srgbClr val="1F2328"/>
                </a:solidFill>
                <a:latin typeface="Courier New"/>
                <a:ea typeface="Courier New"/>
                <a:cs typeface="Courier New"/>
                <a:sym typeface="Courier New"/>
              </a:rPr>
              <a:t>fear</a:t>
            </a:r>
            <a:r>
              <a:rPr lang="en-GB" sz="1200">
                <a:solidFill>
                  <a:srgbClr val="1F2328"/>
                </a:solidFill>
                <a:highlight>
                  <a:schemeClr val="lt1"/>
                </a:highlight>
                <a:latin typeface="Arial"/>
                <a:ea typeface="Arial"/>
                <a:cs typeface="Arial"/>
                <a:sym typeface="Arial"/>
              </a:rPr>
              <a:t>, </a:t>
            </a:r>
            <a:r>
              <a:rPr lang="en-GB" sz="1000">
                <a:solidFill>
                  <a:srgbClr val="1F2328"/>
                </a:solidFill>
                <a:latin typeface="Courier New"/>
                <a:ea typeface="Courier New"/>
                <a:cs typeface="Courier New"/>
                <a:sym typeface="Courier New"/>
              </a:rPr>
              <a:t>happiness</a:t>
            </a:r>
            <a:r>
              <a:rPr lang="en-GB" sz="1200">
                <a:solidFill>
                  <a:srgbClr val="1F2328"/>
                </a:solidFill>
                <a:highlight>
                  <a:schemeClr val="lt1"/>
                </a:highlight>
                <a:latin typeface="Arial"/>
                <a:ea typeface="Arial"/>
                <a:cs typeface="Arial"/>
                <a:sym typeface="Arial"/>
              </a:rPr>
              <a:t>, </a:t>
            </a:r>
            <a:r>
              <a:rPr lang="en-GB" sz="1000">
                <a:solidFill>
                  <a:srgbClr val="1F2328"/>
                </a:solidFill>
                <a:latin typeface="Courier New"/>
                <a:ea typeface="Courier New"/>
                <a:cs typeface="Courier New"/>
                <a:sym typeface="Courier New"/>
              </a:rPr>
              <a:t>neutral</a:t>
            </a:r>
            <a:r>
              <a:rPr lang="en-GB" sz="1200">
                <a:solidFill>
                  <a:srgbClr val="1F2328"/>
                </a:solidFill>
                <a:highlight>
                  <a:schemeClr val="lt1"/>
                </a:highlight>
                <a:latin typeface="Arial"/>
                <a:ea typeface="Arial"/>
                <a:cs typeface="Arial"/>
                <a:sym typeface="Arial"/>
              </a:rPr>
              <a:t>, and </a:t>
            </a:r>
            <a:r>
              <a:rPr lang="en-GB" sz="1000">
                <a:solidFill>
                  <a:srgbClr val="1F2328"/>
                </a:solidFill>
                <a:latin typeface="Courier New"/>
                <a:ea typeface="Courier New"/>
                <a:cs typeface="Courier New"/>
                <a:sym typeface="Courier New"/>
              </a:rPr>
              <a:t>sadness</a:t>
            </a:r>
            <a:r>
              <a:rPr lang="en-GB" sz="1200">
                <a:solidFill>
                  <a:srgbClr val="1F2328"/>
                </a:solidFill>
                <a:highlight>
                  <a:schemeClr val="lt1"/>
                </a:highlight>
                <a:latin typeface="Arial"/>
                <a:ea typeface="Arial"/>
                <a:cs typeface="Arial"/>
                <a:sym typeface="Arial"/>
              </a:rPr>
              <a:t>, respectively.</a:t>
            </a:r>
            <a:endParaRPr sz="1200">
              <a:solidFill>
                <a:srgbClr val="1F2328"/>
              </a:solidFill>
              <a:highlight>
                <a:schemeClr val="lt1"/>
              </a:highlight>
              <a:latin typeface="Arial"/>
              <a:ea typeface="Arial"/>
              <a:cs typeface="Arial"/>
              <a:sym typeface="Arial"/>
            </a:endParaRPr>
          </a:p>
          <a:p>
            <a:pPr indent="0" lvl="0" marL="0" rtl="0" algn="l">
              <a:lnSpc>
                <a:spcPct val="115000"/>
              </a:lnSpc>
              <a:spcBef>
                <a:spcPts val="1200"/>
              </a:spcBef>
              <a:spcAft>
                <a:spcPts val="0"/>
              </a:spcAft>
              <a:buSzPts val="1300"/>
              <a:buNone/>
            </a:pPr>
            <a:r>
              <a:t/>
            </a:r>
            <a:endParaRPr sz="1200">
              <a:solidFill>
                <a:srgbClr val="1F2328"/>
              </a:solidFill>
              <a:highlight>
                <a:schemeClr val="lt1"/>
              </a:highlight>
              <a:latin typeface="Arial"/>
              <a:ea typeface="Arial"/>
              <a:cs typeface="Arial"/>
              <a:sym typeface="Arial"/>
            </a:endParaRPr>
          </a:p>
          <a:p>
            <a:pPr indent="0" lvl="0" marL="0" rtl="0" algn="l">
              <a:lnSpc>
                <a:spcPct val="115000"/>
              </a:lnSpc>
              <a:spcBef>
                <a:spcPts val="1200"/>
              </a:spcBef>
              <a:spcAft>
                <a:spcPts val="1200"/>
              </a:spcAft>
              <a:buSzPts val="1300"/>
              <a:buNone/>
            </a:pPr>
            <a:r>
              <a:t/>
            </a:r>
            <a:endParaRPr/>
          </a:p>
        </p:txBody>
      </p:sp>
      <p:pic>
        <p:nvPicPr>
          <p:cNvPr id="128" name="Google Shape;128;p7"/>
          <p:cNvPicPr preferRelativeResize="0"/>
          <p:nvPr/>
        </p:nvPicPr>
        <p:blipFill rotWithShape="1">
          <a:blip r:embed="rId3">
            <a:alphaModFix/>
          </a:blip>
          <a:srcRect b="0" l="0" r="0" t="0"/>
          <a:stretch/>
        </p:blipFill>
        <p:spPr>
          <a:xfrm>
            <a:off x="5874100" y="1067750"/>
            <a:ext cx="2427250" cy="3664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600"/>
              </a:spcAft>
              <a:buSzPct val="171753"/>
              <a:buNone/>
            </a:pPr>
            <a:r>
              <a:rPr lang="en-GB" sz="1682">
                <a:solidFill>
                  <a:srgbClr val="000000"/>
                </a:solidFill>
                <a:highlight>
                  <a:schemeClr val="lt1"/>
                </a:highlight>
                <a:latin typeface="Lato"/>
                <a:ea typeface="Lato"/>
                <a:cs typeface="Lato"/>
                <a:sym typeface="Lato"/>
              </a:rPr>
              <a:t>Speech Driven Talking Face Generation Overview</a:t>
            </a:r>
            <a:endParaRPr/>
          </a:p>
        </p:txBody>
      </p:sp>
      <p:sp>
        <p:nvSpPr>
          <p:cNvPr id="134" name="Google Shape;134;p8"/>
          <p:cNvSpPr txBox="1"/>
          <p:nvPr>
            <p:ph idx="1" type="body"/>
          </p:nvPr>
        </p:nvSpPr>
        <p:spPr>
          <a:xfrm>
            <a:off x="729450" y="2078875"/>
            <a:ext cx="7688700" cy="2970300"/>
          </a:xfrm>
          <a:prstGeom prst="rect">
            <a:avLst/>
          </a:prstGeom>
          <a:noFill/>
          <a:ln>
            <a:noFill/>
          </a:ln>
        </p:spPr>
        <p:txBody>
          <a:bodyPr anchorCtr="0" anchor="t" bIns="91425" lIns="91425" spcFirstLastPara="1" rIns="91425" wrap="square" tIns="91425">
            <a:normAutofit lnSpcReduction="20000"/>
          </a:bodyPr>
          <a:lstStyle/>
          <a:p>
            <a:pPr indent="0" lvl="0" marL="457200" rtl="0" algn="l">
              <a:lnSpc>
                <a:spcPct val="115000"/>
              </a:lnSpc>
              <a:spcBef>
                <a:spcPts val="0"/>
              </a:spcBef>
              <a:spcAft>
                <a:spcPts val="0"/>
              </a:spcAft>
              <a:buSzPts val="1300"/>
              <a:buNone/>
            </a:pPr>
            <a:r>
              <a:t/>
            </a:r>
            <a:endParaRPr/>
          </a:p>
          <a:p>
            <a:pPr indent="0" lvl="0" marL="457200" rtl="0" algn="l">
              <a:lnSpc>
                <a:spcPct val="115000"/>
              </a:lnSpc>
              <a:spcBef>
                <a:spcPts val="1200"/>
              </a:spcBef>
              <a:spcAft>
                <a:spcPts val="0"/>
              </a:spcAft>
              <a:buSzPts val="1300"/>
              <a:buNone/>
            </a:pPr>
            <a:r>
              <a:t/>
            </a:r>
            <a:endParaRPr/>
          </a:p>
          <a:p>
            <a:pPr indent="0" lvl="0" marL="457200" rtl="0" algn="l">
              <a:lnSpc>
                <a:spcPct val="115000"/>
              </a:lnSpc>
              <a:spcBef>
                <a:spcPts val="1200"/>
              </a:spcBef>
              <a:spcAft>
                <a:spcPts val="0"/>
              </a:spcAft>
              <a:buSzPts val="1300"/>
              <a:buNone/>
            </a:pPr>
            <a:r>
              <a:t/>
            </a:r>
            <a:endParaRPr/>
          </a:p>
          <a:p>
            <a:pPr indent="0" lvl="0" marL="457200" rtl="0" algn="l">
              <a:lnSpc>
                <a:spcPct val="115000"/>
              </a:lnSpc>
              <a:spcBef>
                <a:spcPts val="1200"/>
              </a:spcBef>
              <a:spcAft>
                <a:spcPts val="0"/>
              </a:spcAft>
              <a:buSzPts val="1300"/>
              <a:buNone/>
            </a:pPr>
            <a:r>
              <a:t/>
            </a:r>
            <a:endParaRPr/>
          </a:p>
          <a:p>
            <a:pPr indent="0" lvl="0" marL="45720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rPr lang="en-GB"/>
              <a:t>It accepts a reference image, a speech waveform, a random vector from the standard normal distribution, and a categorical emotion as input, concatenates their embeddings, and generates a talking face video that is synchronized with the input speech and expresses the input emotion. During training, besides the MRM reconstruction loss and perceptual loss, the network employs two discriminative losses: the frame discriminator for image quality and the emotion discriminator for emotion expression.</a:t>
            </a:r>
            <a:endParaRPr/>
          </a:p>
        </p:txBody>
      </p:sp>
      <p:pic>
        <p:nvPicPr>
          <p:cNvPr id="135" name="Google Shape;135;p8"/>
          <p:cNvPicPr preferRelativeResize="0"/>
          <p:nvPr/>
        </p:nvPicPr>
        <p:blipFill rotWithShape="1">
          <a:blip r:embed="rId3">
            <a:alphaModFix/>
          </a:blip>
          <a:srcRect b="0" l="0" r="0" t="0"/>
          <a:stretch/>
        </p:blipFill>
        <p:spPr>
          <a:xfrm>
            <a:off x="1149300" y="1733075"/>
            <a:ext cx="6465726" cy="2098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SzPct val="171753"/>
              <a:buNone/>
            </a:pPr>
            <a:r>
              <a:rPr lang="en-GB" sz="1682">
                <a:solidFill>
                  <a:srgbClr val="000000"/>
                </a:solidFill>
                <a:highlight>
                  <a:schemeClr val="lt1"/>
                </a:highlight>
                <a:latin typeface="Lato"/>
                <a:ea typeface="Lato"/>
                <a:cs typeface="Lato"/>
                <a:sym typeface="Lato"/>
              </a:rPr>
              <a:t>Speech Driven Talking Face Generation Result with Anne</a:t>
            </a:r>
            <a:endParaRPr sz="1682">
              <a:solidFill>
                <a:srgbClr val="000000"/>
              </a:solidFill>
              <a:highlight>
                <a:schemeClr val="lt1"/>
              </a:highlight>
              <a:latin typeface="Lato"/>
              <a:ea typeface="Lato"/>
              <a:cs typeface="Lato"/>
              <a:sym typeface="Lato"/>
            </a:endParaRPr>
          </a:p>
          <a:p>
            <a:pPr indent="0" lvl="0" marL="0" rtl="0" algn="l">
              <a:lnSpc>
                <a:spcPct val="120000"/>
              </a:lnSpc>
              <a:spcBef>
                <a:spcPts val="600"/>
              </a:spcBef>
              <a:spcAft>
                <a:spcPts val="600"/>
              </a:spcAft>
              <a:buSzPct val="171753"/>
              <a:buNone/>
            </a:pPr>
            <a:r>
              <a:rPr lang="en-GB" sz="1682">
                <a:solidFill>
                  <a:srgbClr val="000000"/>
                </a:solidFill>
                <a:highlight>
                  <a:schemeClr val="lt1"/>
                </a:highlight>
                <a:latin typeface="Lato"/>
                <a:ea typeface="Lato"/>
                <a:cs typeface="Lato"/>
                <a:sym typeface="Lato"/>
              </a:rPr>
              <a:t>Increased video quality</a:t>
            </a:r>
            <a:endParaRPr sz="1682">
              <a:solidFill>
                <a:srgbClr val="000000"/>
              </a:solidFill>
              <a:highlight>
                <a:schemeClr val="lt1"/>
              </a:highlight>
              <a:latin typeface="Lato"/>
              <a:ea typeface="Lato"/>
              <a:cs typeface="Lato"/>
              <a:sym typeface="Lato"/>
            </a:endParaRPr>
          </a:p>
        </p:txBody>
      </p:sp>
      <p:sp>
        <p:nvSpPr>
          <p:cNvPr id="141" name="Google Shape;141;p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GB"/>
              <a:t>                   Disgusted				               Sad					  Angry			</a:t>
            </a:r>
            <a:endParaRPr/>
          </a:p>
          <a:p>
            <a:pPr indent="0" lvl="0" marL="0" rtl="0" algn="l">
              <a:lnSpc>
                <a:spcPct val="115000"/>
              </a:lnSpc>
              <a:spcBef>
                <a:spcPts val="1200"/>
              </a:spcBef>
              <a:spcAft>
                <a:spcPts val="1200"/>
              </a:spcAft>
              <a:buSzPts val="1300"/>
              <a:buNone/>
            </a:pPr>
            <a:r>
              <a:rPr lang="en-GB"/>
              <a:t> </a:t>
            </a:r>
            <a:endParaRPr/>
          </a:p>
        </p:txBody>
      </p:sp>
      <p:pic>
        <p:nvPicPr>
          <p:cNvPr id="142" name="Google Shape;142;p9" title="DIS_generated.mp4_.mp4">
            <a:hlinkClick r:id="rId3"/>
          </p:cNvPr>
          <p:cNvPicPr preferRelativeResize="0"/>
          <p:nvPr/>
        </p:nvPicPr>
        <p:blipFill rotWithShape="1">
          <a:blip r:embed="rId4">
            <a:alphaModFix/>
          </a:blip>
          <a:srcRect b="0" l="0" r="0" t="0"/>
          <a:stretch/>
        </p:blipFill>
        <p:spPr>
          <a:xfrm>
            <a:off x="990950" y="2571775"/>
            <a:ext cx="1656750" cy="1656750"/>
          </a:xfrm>
          <a:prstGeom prst="rect">
            <a:avLst/>
          </a:prstGeom>
          <a:noFill/>
          <a:ln>
            <a:noFill/>
          </a:ln>
        </p:spPr>
      </p:pic>
      <p:pic>
        <p:nvPicPr>
          <p:cNvPr id="143" name="Google Shape;143;p9" title="ANG_generated.mp4_.mp4">
            <a:hlinkClick r:id="rId5"/>
          </p:cNvPr>
          <p:cNvPicPr preferRelativeResize="0"/>
          <p:nvPr/>
        </p:nvPicPr>
        <p:blipFill rotWithShape="1">
          <a:blip r:embed="rId6">
            <a:alphaModFix/>
          </a:blip>
          <a:srcRect b="0" l="0" r="0" t="0"/>
          <a:stretch/>
        </p:blipFill>
        <p:spPr>
          <a:xfrm>
            <a:off x="5839075" y="2571800"/>
            <a:ext cx="1656750" cy="1656695"/>
          </a:xfrm>
          <a:prstGeom prst="rect">
            <a:avLst/>
          </a:prstGeom>
          <a:noFill/>
          <a:ln>
            <a:noFill/>
          </a:ln>
        </p:spPr>
      </p:pic>
      <p:pic>
        <p:nvPicPr>
          <p:cNvPr id="144" name="Google Shape;144;p9" title="DIS_generated.mp4_.mp4">
            <a:hlinkClick r:id="rId7"/>
          </p:cNvPr>
          <p:cNvPicPr preferRelativeResize="0"/>
          <p:nvPr/>
        </p:nvPicPr>
        <p:blipFill rotWithShape="1">
          <a:blip r:embed="rId4">
            <a:alphaModFix/>
          </a:blip>
          <a:srcRect b="0" l="0" r="0" t="0"/>
          <a:stretch/>
        </p:blipFill>
        <p:spPr>
          <a:xfrm>
            <a:off x="3378950" y="2571775"/>
            <a:ext cx="1656750" cy="165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